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45.jpg" ContentType="image/png"/>
  <Override PartName="/ppt/comments/comment1.xml" ContentType="application/vnd.openxmlformats-officedocument.presentationml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6" r:id="rId6"/>
    <p:sldId id="267" r:id="rId7"/>
    <p:sldId id="269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81" r:id="rId17"/>
    <p:sldId id="284" r:id="rId18"/>
    <p:sldId id="282" r:id="rId19"/>
    <p:sldId id="287" r:id="rId20"/>
    <p:sldId id="286" r:id="rId21"/>
    <p:sldId id="289" r:id="rId22"/>
    <p:sldId id="290" r:id="rId23"/>
    <p:sldId id="292" r:id="rId24"/>
    <p:sldId id="293" r:id="rId25"/>
    <p:sldId id="291" r:id="rId26"/>
    <p:sldId id="306" r:id="rId27"/>
    <p:sldId id="296" r:id="rId28"/>
    <p:sldId id="294" r:id="rId29"/>
    <p:sldId id="311" r:id="rId30"/>
    <p:sldId id="312" r:id="rId31"/>
    <p:sldId id="313" r:id="rId32"/>
    <p:sldId id="314" r:id="rId33"/>
    <p:sldId id="320" r:id="rId34"/>
    <p:sldId id="325" r:id="rId35"/>
    <p:sldId id="317" r:id="rId36"/>
    <p:sldId id="318" r:id="rId37"/>
    <p:sldId id="319" r:id="rId38"/>
    <p:sldId id="295" r:id="rId39"/>
    <p:sldId id="297" r:id="rId40"/>
    <p:sldId id="298" r:id="rId41"/>
    <p:sldId id="310" r:id="rId42"/>
    <p:sldId id="299" r:id="rId43"/>
    <p:sldId id="300" r:id="rId44"/>
    <p:sldId id="301" r:id="rId45"/>
    <p:sldId id="302" r:id="rId46"/>
    <p:sldId id="307" r:id="rId47"/>
    <p:sldId id="308" r:id="rId48"/>
    <p:sldId id="309" r:id="rId49"/>
    <p:sldId id="321" r:id="rId50"/>
    <p:sldId id="322" r:id="rId51"/>
    <p:sldId id="323" r:id="rId52"/>
    <p:sldId id="32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RAPUANO" initials="MR" lastIdx="7" clrIdx="0">
    <p:extLst>
      <p:ext uri="{19B8F6BF-5375-455C-9EA6-DF929625EA0E}">
        <p15:presenceInfo xmlns:p15="http://schemas.microsoft.com/office/powerpoint/2012/main" userId="S::m.rapuano2@studenti.unisa.it::1425936c-29ce-4f18-aa9e-4d0aa194b3f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185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3DAAC9-5C88-4493-ABCD-C4C607282F5D}" v="82" dt="2021-12-24T09:43:56.7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34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etro Vitagliano" userId="6a96ba4ed78e5cd1" providerId="LiveId" clId="{6F1FBFF3-B2BE-4247-A1B9-1DC564A9AB95}"/>
    <pc:docChg chg="modSld">
      <pc:chgData name="Pietro Vitagliano" userId="6a96ba4ed78e5cd1" providerId="LiveId" clId="{6F1FBFF3-B2BE-4247-A1B9-1DC564A9AB95}" dt="2021-12-25T00:37:10.244" v="3" actId="20577"/>
      <pc:docMkLst>
        <pc:docMk/>
      </pc:docMkLst>
      <pc:sldChg chg="modSp mod">
        <pc:chgData name="Pietro Vitagliano" userId="6a96ba4ed78e5cd1" providerId="LiveId" clId="{6F1FBFF3-B2BE-4247-A1B9-1DC564A9AB95}" dt="2021-12-25T00:36:57.623" v="2" actId="20577"/>
        <pc:sldMkLst>
          <pc:docMk/>
          <pc:sldMk cId="1222971825" sldId="322"/>
        </pc:sldMkLst>
        <pc:spChg chg="mod">
          <ac:chgData name="Pietro Vitagliano" userId="6a96ba4ed78e5cd1" providerId="LiveId" clId="{6F1FBFF3-B2BE-4247-A1B9-1DC564A9AB95}" dt="2021-12-25T00:36:57.623" v="2" actId="20577"/>
          <ac:spMkLst>
            <pc:docMk/>
            <pc:sldMk cId="1222971825" sldId="322"/>
            <ac:spMk id="2" creationId="{DC09B923-A212-4455-BCD0-B3107ED17B53}"/>
          </ac:spMkLst>
        </pc:spChg>
      </pc:sldChg>
      <pc:sldChg chg="modSp mod">
        <pc:chgData name="Pietro Vitagliano" userId="6a96ba4ed78e5cd1" providerId="LiveId" clId="{6F1FBFF3-B2BE-4247-A1B9-1DC564A9AB95}" dt="2021-12-25T00:37:10.244" v="3" actId="20577"/>
        <pc:sldMkLst>
          <pc:docMk/>
          <pc:sldMk cId="1037633857" sldId="323"/>
        </pc:sldMkLst>
        <pc:spChg chg="mod">
          <ac:chgData name="Pietro Vitagliano" userId="6a96ba4ed78e5cd1" providerId="LiveId" clId="{6F1FBFF3-B2BE-4247-A1B9-1DC564A9AB95}" dt="2021-12-25T00:37:10.244" v="3" actId="20577"/>
          <ac:spMkLst>
            <pc:docMk/>
            <pc:sldMk cId="1037633857" sldId="323"/>
            <ac:spMk id="7" creationId="{2BF37857-8831-4172-81BC-B022E1BCE44E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4T10:18:09.454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2-14T10:18:09.454" idx="4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0EF85C-C2FF-4BCD-B426-5C31D1030E0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43FA530-A6F7-4063-B162-4840542CC706}">
      <dgm:prSet/>
      <dgm:spPr/>
      <dgm:t>
        <a:bodyPr/>
        <a:lstStyle/>
        <a:p>
          <a:r>
            <a:rPr lang="en-US"/>
            <a:t>Python</a:t>
          </a:r>
        </a:p>
      </dgm:t>
    </dgm:pt>
    <dgm:pt modelId="{E6748F56-AB5E-407F-8158-5B633330F329}" type="parTrans" cxnId="{33EF2CD0-34C7-4436-B987-3D0513745C29}">
      <dgm:prSet/>
      <dgm:spPr/>
      <dgm:t>
        <a:bodyPr/>
        <a:lstStyle/>
        <a:p>
          <a:endParaRPr lang="en-US"/>
        </a:p>
      </dgm:t>
    </dgm:pt>
    <dgm:pt modelId="{62FE9B33-E579-41D7-B956-A189212A17E5}" type="sibTrans" cxnId="{33EF2CD0-34C7-4436-B987-3D0513745C29}">
      <dgm:prSet/>
      <dgm:spPr/>
      <dgm:t>
        <a:bodyPr/>
        <a:lstStyle/>
        <a:p>
          <a:endParaRPr lang="en-US"/>
        </a:p>
      </dgm:t>
    </dgm:pt>
    <dgm:pt modelId="{BAD21D45-E0F1-4F20-9BFF-A6F8895B5FD4}">
      <dgm:prSet/>
      <dgm:spPr/>
      <dgm:t>
        <a:bodyPr/>
        <a:lstStyle/>
        <a:p>
          <a:r>
            <a:rPr lang="en-US"/>
            <a:t>Go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Nella documentazione di OpenCTI non è riportata alcuna informazione relativa alla creazione e all’utilizzo di un client scritto in Go.</a:t>
          </a:r>
        </a:p>
      </dgm:t>
    </dgm:pt>
    <dgm:pt modelId="{9CB83695-8CCD-45DC-A13F-07706DDFD6C4}" type="parTrans" cxnId="{1628A3B4-6245-4703-8FD1-8ECF64FB0141}">
      <dgm:prSet/>
      <dgm:spPr/>
      <dgm:t>
        <a:bodyPr/>
        <a:lstStyle/>
        <a:p>
          <a:endParaRPr lang="en-US"/>
        </a:p>
      </dgm:t>
    </dgm:pt>
    <dgm:pt modelId="{DE47A604-D034-4655-BBB7-905163A60623}" type="sibTrans" cxnId="{1628A3B4-6245-4703-8FD1-8ECF64FB0141}">
      <dgm:prSet/>
      <dgm:spPr/>
      <dgm:t>
        <a:bodyPr/>
        <a:lstStyle/>
        <a:p>
          <a:endParaRPr lang="en-US"/>
        </a:p>
      </dgm:t>
    </dgm:pt>
    <dgm:pt modelId="{4991AAA1-4D1C-48F9-8048-B8BFD996FBC7}" type="pres">
      <dgm:prSet presAssocID="{930EF85C-C2FF-4BCD-B426-5C31D1030E0A}" presName="root" presStyleCnt="0">
        <dgm:presLayoutVars>
          <dgm:dir/>
          <dgm:resizeHandles val="exact"/>
        </dgm:presLayoutVars>
      </dgm:prSet>
      <dgm:spPr/>
    </dgm:pt>
    <dgm:pt modelId="{62AF89C6-DD1D-4764-A605-5C299B92C1B8}" type="pres">
      <dgm:prSet presAssocID="{A43FA530-A6F7-4063-B162-4840542CC706}" presName="compNode" presStyleCnt="0"/>
      <dgm:spPr/>
    </dgm:pt>
    <dgm:pt modelId="{08A7F423-2428-4F7D-9494-C24665C00850}" type="pres">
      <dgm:prSet presAssocID="{A43FA530-A6F7-4063-B162-4840542CC706}" presName="bgRect" presStyleLbl="bgShp" presStyleIdx="0" presStyleCnt="2"/>
      <dgm:spPr/>
    </dgm:pt>
    <dgm:pt modelId="{F11B37F1-4B05-4444-A47D-736D64124C27}" type="pres">
      <dgm:prSet presAssocID="{A43FA530-A6F7-4063-B162-4840542CC7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atore"/>
        </a:ext>
      </dgm:extLst>
    </dgm:pt>
    <dgm:pt modelId="{0E4877A4-5F0F-4BC6-B9D3-58F29BFF6E3B}" type="pres">
      <dgm:prSet presAssocID="{A43FA530-A6F7-4063-B162-4840542CC706}" presName="spaceRect" presStyleCnt="0"/>
      <dgm:spPr/>
    </dgm:pt>
    <dgm:pt modelId="{05A3B833-B3C9-47D1-92FE-CDEE5253E66E}" type="pres">
      <dgm:prSet presAssocID="{A43FA530-A6F7-4063-B162-4840542CC706}" presName="parTx" presStyleLbl="revTx" presStyleIdx="0" presStyleCnt="2">
        <dgm:presLayoutVars>
          <dgm:chMax val="0"/>
          <dgm:chPref val="0"/>
        </dgm:presLayoutVars>
      </dgm:prSet>
      <dgm:spPr/>
    </dgm:pt>
    <dgm:pt modelId="{30E8EF07-550A-4225-8E4D-9C35ECCB9702}" type="pres">
      <dgm:prSet presAssocID="{62FE9B33-E579-41D7-B956-A189212A17E5}" presName="sibTrans" presStyleCnt="0"/>
      <dgm:spPr/>
    </dgm:pt>
    <dgm:pt modelId="{888EC3D3-005E-4F4D-BB93-A09014D87451}" type="pres">
      <dgm:prSet presAssocID="{BAD21D45-E0F1-4F20-9BFF-A6F8895B5FD4}" presName="compNode" presStyleCnt="0"/>
      <dgm:spPr/>
    </dgm:pt>
    <dgm:pt modelId="{9B90CBD2-0C64-4724-B344-994368EF70CA}" type="pres">
      <dgm:prSet presAssocID="{BAD21D45-E0F1-4F20-9BFF-A6F8895B5FD4}" presName="bgRect" presStyleLbl="bgShp" presStyleIdx="1" presStyleCnt="2"/>
      <dgm:spPr/>
    </dgm:pt>
    <dgm:pt modelId="{169958DA-F354-4C51-A1AF-209E02A3D59E}" type="pres">
      <dgm:prSet presAssocID="{BAD21D45-E0F1-4F20-9BFF-A6F8895B5FD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547EB6DB-2428-4DEB-91EA-BC122D09375E}" type="pres">
      <dgm:prSet presAssocID="{BAD21D45-E0F1-4F20-9BFF-A6F8895B5FD4}" presName="spaceRect" presStyleCnt="0"/>
      <dgm:spPr/>
    </dgm:pt>
    <dgm:pt modelId="{3CA66565-3E5D-4D6F-A536-1661E20272B5}" type="pres">
      <dgm:prSet presAssocID="{BAD21D45-E0F1-4F20-9BFF-A6F8895B5FD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E71D1221-FA52-45D3-A805-6941D41C5774}" type="presOf" srcId="{A43FA530-A6F7-4063-B162-4840542CC706}" destId="{05A3B833-B3C9-47D1-92FE-CDEE5253E66E}" srcOrd="0" destOrd="0" presId="urn:microsoft.com/office/officeart/2018/2/layout/IconVerticalSolidList"/>
    <dgm:cxn modelId="{7B6CB25F-D472-4DB6-8056-F26C871314F6}" type="presOf" srcId="{BAD21D45-E0F1-4F20-9BFF-A6F8895B5FD4}" destId="{3CA66565-3E5D-4D6F-A536-1661E20272B5}" srcOrd="0" destOrd="0" presId="urn:microsoft.com/office/officeart/2018/2/layout/IconVerticalSolidList"/>
    <dgm:cxn modelId="{1628A3B4-6245-4703-8FD1-8ECF64FB0141}" srcId="{930EF85C-C2FF-4BCD-B426-5C31D1030E0A}" destId="{BAD21D45-E0F1-4F20-9BFF-A6F8895B5FD4}" srcOrd="1" destOrd="0" parTransId="{9CB83695-8CCD-45DC-A13F-07706DDFD6C4}" sibTransId="{DE47A604-D034-4655-BBB7-905163A60623}"/>
    <dgm:cxn modelId="{33EF2CD0-34C7-4436-B987-3D0513745C29}" srcId="{930EF85C-C2FF-4BCD-B426-5C31D1030E0A}" destId="{A43FA530-A6F7-4063-B162-4840542CC706}" srcOrd="0" destOrd="0" parTransId="{E6748F56-AB5E-407F-8158-5B633330F329}" sibTransId="{62FE9B33-E579-41D7-B956-A189212A17E5}"/>
    <dgm:cxn modelId="{9FD895F3-C480-4E2C-A4DC-7D3356CD4B60}" type="presOf" srcId="{930EF85C-C2FF-4BCD-B426-5C31D1030E0A}" destId="{4991AAA1-4D1C-48F9-8048-B8BFD996FBC7}" srcOrd="0" destOrd="0" presId="urn:microsoft.com/office/officeart/2018/2/layout/IconVerticalSolidList"/>
    <dgm:cxn modelId="{6730BFD1-C13B-4061-A715-2800DADBEF1A}" type="presParOf" srcId="{4991AAA1-4D1C-48F9-8048-B8BFD996FBC7}" destId="{62AF89C6-DD1D-4764-A605-5C299B92C1B8}" srcOrd="0" destOrd="0" presId="urn:microsoft.com/office/officeart/2018/2/layout/IconVerticalSolidList"/>
    <dgm:cxn modelId="{5B4D9773-AD77-4CC1-B60E-8F9FC73AAA66}" type="presParOf" srcId="{62AF89C6-DD1D-4764-A605-5C299B92C1B8}" destId="{08A7F423-2428-4F7D-9494-C24665C00850}" srcOrd="0" destOrd="0" presId="urn:microsoft.com/office/officeart/2018/2/layout/IconVerticalSolidList"/>
    <dgm:cxn modelId="{FBE298C4-224E-4D54-A059-3DE6424828C2}" type="presParOf" srcId="{62AF89C6-DD1D-4764-A605-5C299B92C1B8}" destId="{F11B37F1-4B05-4444-A47D-736D64124C27}" srcOrd="1" destOrd="0" presId="urn:microsoft.com/office/officeart/2018/2/layout/IconVerticalSolidList"/>
    <dgm:cxn modelId="{49ECDCB6-8526-40F5-BFBC-2543B9B75EA0}" type="presParOf" srcId="{62AF89C6-DD1D-4764-A605-5C299B92C1B8}" destId="{0E4877A4-5F0F-4BC6-B9D3-58F29BFF6E3B}" srcOrd="2" destOrd="0" presId="urn:microsoft.com/office/officeart/2018/2/layout/IconVerticalSolidList"/>
    <dgm:cxn modelId="{6F111FA5-8FE7-40CF-B263-0E6E1DB24111}" type="presParOf" srcId="{62AF89C6-DD1D-4764-A605-5C299B92C1B8}" destId="{05A3B833-B3C9-47D1-92FE-CDEE5253E66E}" srcOrd="3" destOrd="0" presId="urn:microsoft.com/office/officeart/2018/2/layout/IconVerticalSolidList"/>
    <dgm:cxn modelId="{32DA018C-BDB7-4E3E-BBC0-BB5F0F43C7FB}" type="presParOf" srcId="{4991AAA1-4D1C-48F9-8048-B8BFD996FBC7}" destId="{30E8EF07-550A-4225-8E4D-9C35ECCB9702}" srcOrd="1" destOrd="0" presId="urn:microsoft.com/office/officeart/2018/2/layout/IconVerticalSolidList"/>
    <dgm:cxn modelId="{87841BF0-38A7-4F26-B337-40F7C3B100AA}" type="presParOf" srcId="{4991AAA1-4D1C-48F9-8048-B8BFD996FBC7}" destId="{888EC3D3-005E-4F4D-BB93-A09014D87451}" srcOrd="2" destOrd="0" presId="urn:microsoft.com/office/officeart/2018/2/layout/IconVerticalSolidList"/>
    <dgm:cxn modelId="{6F697DD4-8533-478C-9C7E-AC8FBC685342}" type="presParOf" srcId="{888EC3D3-005E-4F4D-BB93-A09014D87451}" destId="{9B90CBD2-0C64-4724-B344-994368EF70CA}" srcOrd="0" destOrd="0" presId="urn:microsoft.com/office/officeart/2018/2/layout/IconVerticalSolidList"/>
    <dgm:cxn modelId="{44E7978E-EBF4-43E9-B3DB-AB73FBB210FF}" type="presParOf" srcId="{888EC3D3-005E-4F4D-BB93-A09014D87451}" destId="{169958DA-F354-4C51-A1AF-209E02A3D59E}" srcOrd="1" destOrd="0" presId="urn:microsoft.com/office/officeart/2018/2/layout/IconVerticalSolidList"/>
    <dgm:cxn modelId="{08DD86FE-C81E-4FF7-BC7C-6D0BE79C683C}" type="presParOf" srcId="{888EC3D3-005E-4F4D-BB93-A09014D87451}" destId="{547EB6DB-2428-4DEB-91EA-BC122D09375E}" srcOrd="2" destOrd="0" presId="urn:microsoft.com/office/officeart/2018/2/layout/IconVerticalSolidList"/>
    <dgm:cxn modelId="{5489A6CF-FB57-4847-81A2-7B2FB4F669E6}" type="presParOf" srcId="{888EC3D3-005E-4F4D-BB93-A09014D87451}" destId="{3CA66565-3E5D-4D6F-A536-1661E20272B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2AAC78-C4A5-4F2A-AF42-B7361F9EA7C8}" type="doc">
      <dgm:prSet loTypeId="urn:microsoft.com/office/officeart/2005/8/layout/cycle6" loCatId="cycle" qsTypeId="urn:microsoft.com/office/officeart/2005/8/quickstyle/simple4" qsCatId="simple" csTypeId="urn:microsoft.com/office/officeart/2005/8/colors/accent4_2" csCatId="accent4" phldr="1"/>
      <dgm:spPr/>
    </dgm:pt>
    <dgm:pt modelId="{9C27A314-74E5-4EEB-852E-0BA0783D293A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Presente nella lista dei connettori</a:t>
          </a:r>
          <a:endParaRPr lang="it-IT" dirty="0"/>
        </a:p>
      </dgm:t>
    </dgm:pt>
    <dgm:pt modelId="{1BF63388-5098-4621-802B-C9FEEB9F6516}" type="parTrans" cxnId="{55ECF243-20D9-4F09-960F-D28E37CCD6CD}">
      <dgm:prSet/>
      <dgm:spPr/>
      <dgm:t>
        <a:bodyPr/>
        <a:lstStyle/>
        <a:p>
          <a:endParaRPr lang="it-IT"/>
        </a:p>
      </dgm:t>
    </dgm:pt>
    <dgm:pt modelId="{4312FA51-A086-4264-8C66-BA46F9B6F800}" type="sibTrans" cxnId="{55ECF243-20D9-4F09-960F-D28E37CCD6CD}">
      <dgm:prSet/>
      <dgm:spPr/>
      <dgm:t>
        <a:bodyPr/>
        <a:lstStyle/>
        <a:p>
          <a:endParaRPr lang="it-IT"/>
        </a:p>
      </dgm:t>
    </dgm:pt>
    <dgm:pt modelId="{9C8B1BE4-CD88-404C-AD0D-61A62E6FF0F2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arricchito le informazioni</a:t>
          </a:r>
          <a:endParaRPr lang="it-IT" dirty="0"/>
        </a:p>
      </dgm:t>
    </dgm:pt>
    <dgm:pt modelId="{AD05237D-3E26-4C85-85C4-7404A73398C4}" type="parTrans" cxnId="{7DE3598F-8DB9-417A-84C8-44E85DD8C25A}">
      <dgm:prSet/>
      <dgm:spPr/>
      <dgm:t>
        <a:bodyPr/>
        <a:lstStyle/>
        <a:p>
          <a:endParaRPr lang="it-IT"/>
        </a:p>
      </dgm:t>
    </dgm:pt>
    <dgm:pt modelId="{1AE7CB83-8DFC-4DF5-93BD-478E5E513F25}" type="sibTrans" cxnId="{7DE3598F-8DB9-417A-84C8-44E85DD8C25A}">
      <dgm:prSet/>
      <dgm:spPr/>
      <dgm:t>
        <a:bodyPr/>
        <a:lstStyle/>
        <a:p>
          <a:endParaRPr lang="it-IT"/>
        </a:p>
      </dgm:t>
    </dgm:pt>
    <dgm:pt modelId="{15F5C3ED-682E-4BCC-8414-B4C721AA4A1E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arricchito le informazioni correttamente</a:t>
          </a:r>
          <a:endParaRPr lang="it-IT" dirty="0"/>
        </a:p>
      </dgm:t>
    </dgm:pt>
    <dgm:pt modelId="{6F8FCA87-1006-409A-B373-8407A66A1A27}" type="parTrans" cxnId="{745723F0-02FB-4C42-B680-4514AE29D031}">
      <dgm:prSet/>
      <dgm:spPr/>
      <dgm:t>
        <a:bodyPr/>
        <a:lstStyle/>
        <a:p>
          <a:endParaRPr lang="it-IT"/>
        </a:p>
      </dgm:t>
    </dgm:pt>
    <dgm:pt modelId="{EC1EA491-FE5B-4872-9477-FBEF60DAE6D5}" type="sibTrans" cxnId="{745723F0-02FB-4C42-B680-4514AE29D031}">
      <dgm:prSet/>
      <dgm:spPr/>
      <dgm:t>
        <a:bodyPr/>
        <a:lstStyle/>
        <a:p>
          <a:endParaRPr lang="en-US"/>
        </a:p>
      </dgm:t>
    </dgm:pt>
    <dgm:pt modelId="{9140C35F-87F0-4DBD-964B-F6AEF5796675}" type="pres">
      <dgm:prSet presAssocID="{BF2AAC78-C4A5-4F2A-AF42-B7361F9EA7C8}" presName="cycle" presStyleCnt="0">
        <dgm:presLayoutVars>
          <dgm:dir/>
          <dgm:resizeHandles val="exact"/>
        </dgm:presLayoutVars>
      </dgm:prSet>
      <dgm:spPr/>
    </dgm:pt>
    <dgm:pt modelId="{02252AAB-0D04-49C6-8F74-E5B1E04E1ABE}" type="pres">
      <dgm:prSet presAssocID="{9C27A314-74E5-4EEB-852E-0BA0783D293A}" presName="node" presStyleLbl="node1" presStyleIdx="0" presStyleCnt="3">
        <dgm:presLayoutVars>
          <dgm:bulletEnabled val="1"/>
        </dgm:presLayoutVars>
      </dgm:prSet>
      <dgm:spPr/>
    </dgm:pt>
    <dgm:pt modelId="{0C882F31-D92A-4AE0-8E6A-166A2A3D0357}" type="pres">
      <dgm:prSet presAssocID="{9C27A314-74E5-4EEB-852E-0BA0783D293A}" presName="spNode" presStyleCnt="0"/>
      <dgm:spPr/>
    </dgm:pt>
    <dgm:pt modelId="{ABFEACF2-8FD9-4AD6-B6E4-3CCD24B44BE8}" type="pres">
      <dgm:prSet presAssocID="{4312FA51-A086-4264-8C66-BA46F9B6F800}" presName="sibTrans" presStyleLbl="sibTrans1D1" presStyleIdx="0" presStyleCnt="3"/>
      <dgm:spPr/>
    </dgm:pt>
    <dgm:pt modelId="{ED067467-F8EB-4221-A7C6-151161485164}" type="pres">
      <dgm:prSet presAssocID="{9C8B1BE4-CD88-404C-AD0D-61A62E6FF0F2}" presName="node" presStyleLbl="node1" presStyleIdx="1" presStyleCnt="3">
        <dgm:presLayoutVars>
          <dgm:bulletEnabled val="1"/>
        </dgm:presLayoutVars>
      </dgm:prSet>
      <dgm:spPr/>
    </dgm:pt>
    <dgm:pt modelId="{FC188BAC-7587-4783-BADE-3895D4885C40}" type="pres">
      <dgm:prSet presAssocID="{9C8B1BE4-CD88-404C-AD0D-61A62E6FF0F2}" presName="spNode" presStyleCnt="0"/>
      <dgm:spPr/>
    </dgm:pt>
    <dgm:pt modelId="{F5226E17-EAB4-456B-93A5-242D5F943358}" type="pres">
      <dgm:prSet presAssocID="{1AE7CB83-8DFC-4DF5-93BD-478E5E513F25}" presName="sibTrans" presStyleLbl="sibTrans1D1" presStyleIdx="1" presStyleCnt="3"/>
      <dgm:spPr/>
    </dgm:pt>
    <dgm:pt modelId="{678BA419-E261-49B6-8A17-A37F851FD246}" type="pres">
      <dgm:prSet presAssocID="{15F5C3ED-682E-4BCC-8414-B4C721AA4A1E}" presName="node" presStyleLbl="node1" presStyleIdx="2" presStyleCnt="3">
        <dgm:presLayoutVars>
          <dgm:bulletEnabled val="1"/>
        </dgm:presLayoutVars>
      </dgm:prSet>
      <dgm:spPr/>
    </dgm:pt>
    <dgm:pt modelId="{53350B62-7CE1-4F4A-A2DA-0847F8FC7810}" type="pres">
      <dgm:prSet presAssocID="{15F5C3ED-682E-4BCC-8414-B4C721AA4A1E}" presName="spNode" presStyleCnt="0"/>
      <dgm:spPr/>
    </dgm:pt>
    <dgm:pt modelId="{BF5A09B0-EC2B-4F72-8983-D1CE8EF34D3F}" type="pres">
      <dgm:prSet presAssocID="{EC1EA491-FE5B-4872-9477-FBEF60DAE6D5}" presName="sibTrans" presStyleLbl="sibTrans1D1" presStyleIdx="2" presStyleCnt="3"/>
      <dgm:spPr/>
    </dgm:pt>
  </dgm:ptLst>
  <dgm:cxnLst>
    <dgm:cxn modelId="{C9063400-A948-49A5-A81D-84D3C5E7F5B7}" type="presOf" srcId="{BF2AAC78-C4A5-4F2A-AF42-B7361F9EA7C8}" destId="{9140C35F-87F0-4DBD-964B-F6AEF5796675}" srcOrd="0" destOrd="0" presId="urn:microsoft.com/office/officeart/2005/8/layout/cycle6"/>
    <dgm:cxn modelId="{7C4E102F-099D-4CA6-9535-17F88976BC2D}" type="presOf" srcId="{EC1EA491-FE5B-4872-9477-FBEF60DAE6D5}" destId="{BF5A09B0-EC2B-4F72-8983-D1CE8EF34D3F}" srcOrd="0" destOrd="0" presId="urn:microsoft.com/office/officeart/2005/8/layout/cycle6"/>
    <dgm:cxn modelId="{70144E36-295B-4FC2-8E3A-AD9E4A16E188}" type="presOf" srcId="{9C8B1BE4-CD88-404C-AD0D-61A62E6FF0F2}" destId="{ED067467-F8EB-4221-A7C6-151161485164}" srcOrd="0" destOrd="0" presId="urn:microsoft.com/office/officeart/2005/8/layout/cycle6"/>
    <dgm:cxn modelId="{55ECF243-20D9-4F09-960F-D28E37CCD6CD}" srcId="{BF2AAC78-C4A5-4F2A-AF42-B7361F9EA7C8}" destId="{9C27A314-74E5-4EEB-852E-0BA0783D293A}" srcOrd="0" destOrd="0" parTransId="{1BF63388-5098-4621-802B-C9FEEB9F6516}" sibTransId="{4312FA51-A086-4264-8C66-BA46F9B6F800}"/>
    <dgm:cxn modelId="{B293107F-E013-4994-B9CB-BBBDA0C0AE73}" type="presOf" srcId="{4312FA51-A086-4264-8C66-BA46F9B6F800}" destId="{ABFEACF2-8FD9-4AD6-B6E4-3CCD24B44BE8}" srcOrd="0" destOrd="0" presId="urn:microsoft.com/office/officeart/2005/8/layout/cycle6"/>
    <dgm:cxn modelId="{7DE3598F-8DB9-417A-84C8-44E85DD8C25A}" srcId="{BF2AAC78-C4A5-4F2A-AF42-B7361F9EA7C8}" destId="{9C8B1BE4-CD88-404C-AD0D-61A62E6FF0F2}" srcOrd="1" destOrd="0" parTransId="{AD05237D-3E26-4C85-85C4-7404A73398C4}" sibTransId="{1AE7CB83-8DFC-4DF5-93BD-478E5E513F25}"/>
    <dgm:cxn modelId="{4478C796-E1AE-4351-9512-220B2CBFE447}" type="presOf" srcId="{1AE7CB83-8DFC-4DF5-93BD-478E5E513F25}" destId="{F5226E17-EAB4-456B-93A5-242D5F943358}" srcOrd="0" destOrd="0" presId="urn:microsoft.com/office/officeart/2005/8/layout/cycle6"/>
    <dgm:cxn modelId="{5F70D1AA-00F7-45E3-964A-BA90F86B2F41}" type="presOf" srcId="{15F5C3ED-682E-4BCC-8414-B4C721AA4A1E}" destId="{678BA419-E261-49B6-8A17-A37F851FD246}" srcOrd="0" destOrd="0" presId="urn:microsoft.com/office/officeart/2005/8/layout/cycle6"/>
    <dgm:cxn modelId="{745723F0-02FB-4C42-B680-4514AE29D031}" srcId="{BF2AAC78-C4A5-4F2A-AF42-B7361F9EA7C8}" destId="{15F5C3ED-682E-4BCC-8414-B4C721AA4A1E}" srcOrd="2" destOrd="0" parTransId="{6F8FCA87-1006-409A-B373-8407A66A1A27}" sibTransId="{EC1EA491-FE5B-4872-9477-FBEF60DAE6D5}"/>
    <dgm:cxn modelId="{056BD3FA-9937-4F99-A0B1-B894EBC5AA5F}" type="presOf" srcId="{9C27A314-74E5-4EEB-852E-0BA0783D293A}" destId="{02252AAB-0D04-49C6-8F74-E5B1E04E1ABE}" srcOrd="0" destOrd="0" presId="urn:microsoft.com/office/officeart/2005/8/layout/cycle6"/>
    <dgm:cxn modelId="{993F0C45-896B-497D-BF8A-F7836ECA26A3}" type="presParOf" srcId="{9140C35F-87F0-4DBD-964B-F6AEF5796675}" destId="{02252AAB-0D04-49C6-8F74-E5B1E04E1ABE}" srcOrd="0" destOrd="0" presId="urn:microsoft.com/office/officeart/2005/8/layout/cycle6"/>
    <dgm:cxn modelId="{48D28F0B-869C-4E6D-9B0F-13E1A587A304}" type="presParOf" srcId="{9140C35F-87F0-4DBD-964B-F6AEF5796675}" destId="{0C882F31-D92A-4AE0-8E6A-166A2A3D0357}" srcOrd="1" destOrd="0" presId="urn:microsoft.com/office/officeart/2005/8/layout/cycle6"/>
    <dgm:cxn modelId="{3CE7AC7F-6DF2-4D01-8753-3F591DB1693B}" type="presParOf" srcId="{9140C35F-87F0-4DBD-964B-F6AEF5796675}" destId="{ABFEACF2-8FD9-4AD6-B6E4-3CCD24B44BE8}" srcOrd="2" destOrd="0" presId="urn:microsoft.com/office/officeart/2005/8/layout/cycle6"/>
    <dgm:cxn modelId="{7CF9365D-8FA5-4C39-BB5E-39459163C836}" type="presParOf" srcId="{9140C35F-87F0-4DBD-964B-F6AEF5796675}" destId="{ED067467-F8EB-4221-A7C6-151161485164}" srcOrd="3" destOrd="0" presId="urn:microsoft.com/office/officeart/2005/8/layout/cycle6"/>
    <dgm:cxn modelId="{4DF4F054-7364-4635-B05C-E6497E57831B}" type="presParOf" srcId="{9140C35F-87F0-4DBD-964B-F6AEF5796675}" destId="{FC188BAC-7587-4783-BADE-3895D4885C40}" srcOrd="4" destOrd="0" presId="urn:microsoft.com/office/officeart/2005/8/layout/cycle6"/>
    <dgm:cxn modelId="{AA3080EA-0BAE-4965-8C68-2FE87EB83033}" type="presParOf" srcId="{9140C35F-87F0-4DBD-964B-F6AEF5796675}" destId="{F5226E17-EAB4-456B-93A5-242D5F943358}" srcOrd="5" destOrd="0" presId="urn:microsoft.com/office/officeart/2005/8/layout/cycle6"/>
    <dgm:cxn modelId="{6975C393-5567-4FA8-9AEB-C92496C145B3}" type="presParOf" srcId="{9140C35F-87F0-4DBD-964B-F6AEF5796675}" destId="{678BA419-E261-49B6-8A17-A37F851FD246}" srcOrd="6" destOrd="0" presId="urn:microsoft.com/office/officeart/2005/8/layout/cycle6"/>
    <dgm:cxn modelId="{2B805983-97AC-4628-8F72-ED0F55D4AF7B}" type="presParOf" srcId="{9140C35F-87F0-4DBD-964B-F6AEF5796675}" destId="{53350B62-7CE1-4F4A-A2DA-0847F8FC7810}" srcOrd="7" destOrd="0" presId="urn:microsoft.com/office/officeart/2005/8/layout/cycle6"/>
    <dgm:cxn modelId="{7F6873AE-6104-435A-8AC7-637F17594B98}" type="presParOf" srcId="{9140C35F-87F0-4DBD-964B-F6AEF5796675}" destId="{BF5A09B0-EC2B-4F72-8983-D1CE8EF34D3F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2AAC78-C4A5-4F2A-AF42-B7361F9EA7C8}" type="doc">
      <dgm:prSet loTypeId="urn:microsoft.com/office/officeart/2005/8/layout/cycle6" loCatId="cycle" qsTypeId="urn:microsoft.com/office/officeart/2005/8/quickstyle/simple4" qsCatId="simple" csTypeId="urn:microsoft.com/office/officeart/2005/8/colors/accent4_2" csCatId="accent4" phldr="1"/>
      <dgm:spPr/>
    </dgm:pt>
    <dgm:pt modelId="{9C27A314-74E5-4EEB-852E-0BA0783D293A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Presente nella lista dei connettori</a:t>
          </a:r>
          <a:endParaRPr lang="it-IT" dirty="0"/>
        </a:p>
      </dgm:t>
    </dgm:pt>
    <dgm:pt modelId="{1BF63388-5098-4621-802B-C9FEEB9F6516}" type="parTrans" cxnId="{55ECF243-20D9-4F09-960F-D28E37CCD6CD}">
      <dgm:prSet/>
      <dgm:spPr/>
      <dgm:t>
        <a:bodyPr/>
        <a:lstStyle/>
        <a:p>
          <a:endParaRPr lang="it-IT"/>
        </a:p>
      </dgm:t>
    </dgm:pt>
    <dgm:pt modelId="{4312FA51-A086-4264-8C66-BA46F9B6F800}" type="sibTrans" cxnId="{55ECF243-20D9-4F09-960F-D28E37CCD6CD}">
      <dgm:prSet/>
      <dgm:spPr/>
      <dgm:t>
        <a:bodyPr/>
        <a:lstStyle/>
        <a:p>
          <a:endParaRPr lang="it-IT"/>
        </a:p>
      </dgm:t>
    </dgm:pt>
    <dgm:pt modelId="{9C8B1BE4-CD88-404C-AD0D-61A62E6FF0F2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importato i dati</a:t>
          </a:r>
          <a:endParaRPr lang="it-IT" dirty="0"/>
        </a:p>
      </dgm:t>
    </dgm:pt>
    <dgm:pt modelId="{AD05237D-3E26-4C85-85C4-7404A73398C4}" type="parTrans" cxnId="{7DE3598F-8DB9-417A-84C8-44E85DD8C25A}">
      <dgm:prSet/>
      <dgm:spPr/>
      <dgm:t>
        <a:bodyPr/>
        <a:lstStyle/>
        <a:p>
          <a:endParaRPr lang="it-IT"/>
        </a:p>
      </dgm:t>
    </dgm:pt>
    <dgm:pt modelId="{1AE7CB83-8DFC-4DF5-93BD-478E5E513F25}" type="sibTrans" cxnId="{7DE3598F-8DB9-417A-84C8-44E85DD8C25A}">
      <dgm:prSet/>
      <dgm:spPr/>
      <dgm:t>
        <a:bodyPr/>
        <a:lstStyle/>
        <a:p>
          <a:endParaRPr lang="it-IT"/>
        </a:p>
      </dgm:t>
    </dgm:pt>
    <dgm:pt modelId="{15F5C3ED-682E-4BCC-8414-B4C721AA4A1E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importato i dati correttamente</a:t>
          </a:r>
          <a:endParaRPr lang="it-IT" dirty="0"/>
        </a:p>
      </dgm:t>
    </dgm:pt>
    <dgm:pt modelId="{6F8FCA87-1006-409A-B373-8407A66A1A27}" type="parTrans" cxnId="{745723F0-02FB-4C42-B680-4514AE29D031}">
      <dgm:prSet/>
      <dgm:spPr/>
      <dgm:t>
        <a:bodyPr/>
        <a:lstStyle/>
        <a:p>
          <a:endParaRPr lang="it-IT"/>
        </a:p>
      </dgm:t>
    </dgm:pt>
    <dgm:pt modelId="{EC1EA491-FE5B-4872-9477-FBEF60DAE6D5}" type="sibTrans" cxnId="{745723F0-02FB-4C42-B680-4514AE29D031}">
      <dgm:prSet/>
      <dgm:spPr/>
      <dgm:t>
        <a:bodyPr/>
        <a:lstStyle/>
        <a:p>
          <a:endParaRPr lang="en-US"/>
        </a:p>
      </dgm:t>
    </dgm:pt>
    <dgm:pt modelId="{9140C35F-87F0-4DBD-964B-F6AEF5796675}" type="pres">
      <dgm:prSet presAssocID="{BF2AAC78-C4A5-4F2A-AF42-B7361F9EA7C8}" presName="cycle" presStyleCnt="0">
        <dgm:presLayoutVars>
          <dgm:dir/>
          <dgm:resizeHandles val="exact"/>
        </dgm:presLayoutVars>
      </dgm:prSet>
      <dgm:spPr/>
    </dgm:pt>
    <dgm:pt modelId="{02252AAB-0D04-49C6-8F74-E5B1E04E1ABE}" type="pres">
      <dgm:prSet presAssocID="{9C27A314-74E5-4EEB-852E-0BA0783D293A}" presName="node" presStyleLbl="node1" presStyleIdx="0" presStyleCnt="3">
        <dgm:presLayoutVars>
          <dgm:bulletEnabled val="1"/>
        </dgm:presLayoutVars>
      </dgm:prSet>
      <dgm:spPr/>
    </dgm:pt>
    <dgm:pt modelId="{0C882F31-D92A-4AE0-8E6A-166A2A3D0357}" type="pres">
      <dgm:prSet presAssocID="{9C27A314-74E5-4EEB-852E-0BA0783D293A}" presName="spNode" presStyleCnt="0"/>
      <dgm:spPr/>
    </dgm:pt>
    <dgm:pt modelId="{ABFEACF2-8FD9-4AD6-B6E4-3CCD24B44BE8}" type="pres">
      <dgm:prSet presAssocID="{4312FA51-A086-4264-8C66-BA46F9B6F800}" presName="sibTrans" presStyleLbl="sibTrans1D1" presStyleIdx="0" presStyleCnt="3"/>
      <dgm:spPr/>
    </dgm:pt>
    <dgm:pt modelId="{ED067467-F8EB-4221-A7C6-151161485164}" type="pres">
      <dgm:prSet presAssocID="{9C8B1BE4-CD88-404C-AD0D-61A62E6FF0F2}" presName="node" presStyleLbl="node1" presStyleIdx="1" presStyleCnt="3">
        <dgm:presLayoutVars>
          <dgm:bulletEnabled val="1"/>
        </dgm:presLayoutVars>
      </dgm:prSet>
      <dgm:spPr/>
    </dgm:pt>
    <dgm:pt modelId="{FC188BAC-7587-4783-BADE-3895D4885C40}" type="pres">
      <dgm:prSet presAssocID="{9C8B1BE4-CD88-404C-AD0D-61A62E6FF0F2}" presName="spNode" presStyleCnt="0"/>
      <dgm:spPr/>
    </dgm:pt>
    <dgm:pt modelId="{F5226E17-EAB4-456B-93A5-242D5F943358}" type="pres">
      <dgm:prSet presAssocID="{1AE7CB83-8DFC-4DF5-93BD-478E5E513F25}" presName="sibTrans" presStyleLbl="sibTrans1D1" presStyleIdx="1" presStyleCnt="3"/>
      <dgm:spPr/>
    </dgm:pt>
    <dgm:pt modelId="{678BA419-E261-49B6-8A17-A37F851FD246}" type="pres">
      <dgm:prSet presAssocID="{15F5C3ED-682E-4BCC-8414-B4C721AA4A1E}" presName="node" presStyleLbl="node1" presStyleIdx="2" presStyleCnt="3">
        <dgm:presLayoutVars>
          <dgm:bulletEnabled val="1"/>
        </dgm:presLayoutVars>
      </dgm:prSet>
      <dgm:spPr/>
    </dgm:pt>
    <dgm:pt modelId="{53350B62-7CE1-4F4A-A2DA-0847F8FC7810}" type="pres">
      <dgm:prSet presAssocID="{15F5C3ED-682E-4BCC-8414-B4C721AA4A1E}" presName="spNode" presStyleCnt="0"/>
      <dgm:spPr/>
    </dgm:pt>
    <dgm:pt modelId="{BF5A09B0-EC2B-4F72-8983-D1CE8EF34D3F}" type="pres">
      <dgm:prSet presAssocID="{EC1EA491-FE5B-4872-9477-FBEF60DAE6D5}" presName="sibTrans" presStyleLbl="sibTrans1D1" presStyleIdx="2" presStyleCnt="3"/>
      <dgm:spPr/>
    </dgm:pt>
  </dgm:ptLst>
  <dgm:cxnLst>
    <dgm:cxn modelId="{C9063400-A948-49A5-A81D-84D3C5E7F5B7}" type="presOf" srcId="{BF2AAC78-C4A5-4F2A-AF42-B7361F9EA7C8}" destId="{9140C35F-87F0-4DBD-964B-F6AEF5796675}" srcOrd="0" destOrd="0" presId="urn:microsoft.com/office/officeart/2005/8/layout/cycle6"/>
    <dgm:cxn modelId="{7C4E102F-099D-4CA6-9535-17F88976BC2D}" type="presOf" srcId="{EC1EA491-FE5B-4872-9477-FBEF60DAE6D5}" destId="{BF5A09B0-EC2B-4F72-8983-D1CE8EF34D3F}" srcOrd="0" destOrd="0" presId="urn:microsoft.com/office/officeart/2005/8/layout/cycle6"/>
    <dgm:cxn modelId="{70144E36-295B-4FC2-8E3A-AD9E4A16E188}" type="presOf" srcId="{9C8B1BE4-CD88-404C-AD0D-61A62E6FF0F2}" destId="{ED067467-F8EB-4221-A7C6-151161485164}" srcOrd="0" destOrd="0" presId="urn:microsoft.com/office/officeart/2005/8/layout/cycle6"/>
    <dgm:cxn modelId="{55ECF243-20D9-4F09-960F-D28E37CCD6CD}" srcId="{BF2AAC78-C4A5-4F2A-AF42-B7361F9EA7C8}" destId="{9C27A314-74E5-4EEB-852E-0BA0783D293A}" srcOrd="0" destOrd="0" parTransId="{1BF63388-5098-4621-802B-C9FEEB9F6516}" sibTransId="{4312FA51-A086-4264-8C66-BA46F9B6F800}"/>
    <dgm:cxn modelId="{B293107F-E013-4994-B9CB-BBBDA0C0AE73}" type="presOf" srcId="{4312FA51-A086-4264-8C66-BA46F9B6F800}" destId="{ABFEACF2-8FD9-4AD6-B6E4-3CCD24B44BE8}" srcOrd="0" destOrd="0" presId="urn:microsoft.com/office/officeart/2005/8/layout/cycle6"/>
    <dgm:cxn modelId="{7DE3598F-8DB9-417A-84C8-44E85DD8C25A}" srcId="{BF2AAC78-C4A5-4F2A-AF42-B7361F9EA7C8}" destId="{9C8B1BE4-CD88-404C-AD0D-61A62E6FF0F2}" srcOrd="1" destOrd="0" parTransId="{AD05237D-3E26-4C85-85C4-7404A73398C4}" sibTransId="{1AE7CB83-8DFC-4DF5-93BD-478E5E513F25}"/>
    <dgm:cxn modelId="{4478C796-E1AE-4351-9512-220B2CBFE447}" type="presOf" srcId="{1AE7CB83-8DFC-4DF5-93BD-478E5E513F25}" destId="{F5226E17-EAB4-456B-93A5-242D5F943358}" srcOrd="0" destOrd="0" presId="urn:microsoft.com/office/officeart/2005/8/layout/cycle6"/>
    <dgm:cxn modelId="{5F70D1AA-00F7-45E3-964A-BA90F86B2F41}" type="presOf" srcId="{15F5C3ED-682E-4BCC-8414-B4C721AA4A1E}" destId="{678BA419-E261-49B6-8A17-A37F851FD246}" srcOrd="0" destOrd="0" presId="urn:microsoft.com/office/officeart/2005/8/layout/cycle6"/>
    <dgm:cxn modelId="{745723F0-02FB-4C42-B680-4514AE29D031}" srcId="{BF2AAC78-C4A5-4F2A-AF42-B7361F9EA7C8}" destId="{15F5C3ED-682E-4BCC-8414-B4C721AA4A1E}" srcOrd="2" destOrd="0" parTransId="{6F8FCA87-1006-409A-B373-8407A66A1A27}" sibTransId="{EC1EA491-FE5B-4872-9477-FBEF60DAE6D5}"/>
    <dgm:cxn modelId="{056BD3FA-9937-4F99-A0B1-B894EBC5AA5F}" type="presOf" srcId="{9C27A314-74E5-4EEB-852E-0BA0783D293A}" destId="{02252AAB-0D04-49C6-8F74-E5B1E04E1ABE}" srcOrd="0" destOrd="0" presId="urn:microsoft.com/office/officeart/2005/8/layout/cycle6"/>
    <dgm:cxn modelId="{993F0C45-896B-497D-BF8A-F7836ECA26A3}" type="presParOf" srcId="{9140C35F-87F0-4DBD-964B-F6AEF5796675}" destId="{02252AAB-0D04-49C6-8F74-E5B1E04E1ABE}" srcOrd="0" destOrd="0" presId="urn:microsoft.com/office/officeart/2005/8/layout/cycle6"/>
    <dgm:cxn modelId="{48D28F0B-869C-4E6D-9B0F-13E1A587A304}" type="presParOf" srcId="{9140C35F-87F0-4DBD-964B-F6AEF5796675}" destId="{0C882F31-D92A-4AE0-8E6A-166A2A3D0357}" srcOrd="1" destOrd="0" presId="urn:microsoft.com/office/officeart/2005/8/layout/cycle6"/>
    <dgm:cxn modelId="{3CE7AC7F-6DF2-4D01-8753-3F591DB1693B}" type="presParOf" srcId="{9140C35F-87F0-4DBD-964B-F6AEF5796675}" destId="{ABFEACF2-8FD9-4AD6-B6E4-3CCD24B44BE8}" srcOrd="2" destOrd="0" presId="urn:microsoft.com/office/officeart/2005/8/layout/cycle6"/>
    <dgm:cxn modelId="{7CF9365D-8FA5-4C39-BB5E-39459163C836}" type="presParOf" srcId="{9140C35F-87F0-4DBD-964B-F6AEF5796675}" destId="{ED067467-F8EB-4221-A7C6-151161485164}" srcOrd="3" destOrd="0" presId="urn:microsoft.com/office/officeart/2005/8/layout/cycle6"/>
    <dgm:cxn modelId="{4DF4F054-7364-4635-B05C-E6497E57831B}" type="presParOf" srcId="{9140C35F-87F0-4DBD-964B-F6AEF5796675}" destId="{FC188BAC-7587-4783-BADE-3895D4885C40}" srcOrd="4" destOrd="0" presId="urn:microsoft.com/office/officeart/2005/8/layout/cycle6"/>
    <dgm:cxn modelId="{AA3080EA-0BAE-4965-8C68-2FE87EB83033}" type="presParOf" srcId="{9140C35F-87F0-4DBD-964B-F6AEF5796675}" destId="{F5226E17-EAB4-456B-93A5-242D5F943358}" srcOrd="5" destOrd="0" presId="urn:microsoft.com/office/officeart/2005/8/layout/cycle6"/>
    <dgm:cxn modelId="{6975C393-5567-4FA8-9AEB-C92496C145B3}" type="presParOf" srcId="{9140C35F-87F0-4DBD-964B-F6AEF5796675}" destId="{678BA419-E261-49B6-8A17-A37F851FD246}" srcOrd="6" destOrd="0" presId="urn:microsoft.com/office/officeart/2005/8/layout/cycle6"/>
    <dgm:cxn modelId="{2B805983-97AC-4628-8F72-ED0F55D4AF7B}" type="presParOf" srcId="{9140C35F-87F0-4DBD-964B-F6AEF5796675}" destId="{53350B62-7CE1-4F4A-A2DA-0847F8FC7810}" srcOrd="7" destOrd="0" presId="urn:microsoft.com/office/officeart/2005/8/layout/cycle6"/>
    <dgm:cxn modelId="{7F6873AE-6104-435A-8AC7-637F17594B98}" type="presParOf" srcId="{9140C35F-87F0-4DBD-964B-F6AEF5796675}" destId="{BF5A09B0-EC2B-4F72-8983-D1CE8EF34D3F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7F423-2428-4F7D-9494-C24665C00850}">
      <dsp:nvSpPr>
        <dsp:cNvPr id="0" name=""/>
        <dsp:cNvSpPr/>
      </dsp:nvSpPr>
      <dsp:spPr>
        <a:xfrm>
          <a:off x="0" y="691441"/>
          <a:ext cx="6692748" cy="1276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B37F1-4B05-4444-A47D-736D64124C27}">
      <dsp:nvSpPr>
        <dsp:cNvPr id="0" name=""/>
        <dsp:cNvSpPr/>
      </dsp:nvSpPr>
      <dsp:spPr>
        <a:xfrm>
          <a:off x="386143" y="978655"/>
          <a:ext cx="702078" cy="702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A3B833-B3C9-47D1-92FE-CDEE5253E66E}">
      <dsp:nvSpPr>
        <dsp:cNvPr id="0" name=""/>
        <dsp:cNvSpPr/>
      </dsp:nvSpPr>
      <dsp:spPr>
        <a:xfrm>
          <a:off x="1474365" y="691441"/>
          <a:ext cx="5218382" cy="127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97" tIns="135097" rIns="135097" bIns="1350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Python</a:t>
          </a:r>
        </a:p>
      </dsp:txBody>
      <dsp:txXfrm>
        <a:off x="1474365" y="691441"/>
        <a:ext cx="5218382" cy="1276507"/>
      </dsp:txXfrm>
    </dsp:sp>
    <dsp:sp modelId="{9B90CBD2-0C64-4724-B344-994368EF70CA}">
      <dsp:nvSpPr>
        <dsp:cNvPr id="0" name=""/>
        <dsp:cNvSpPr/>
      </dsp:nvSpPr>
      <dsp:spPr>
        <a:xfrm>
          <a:off x="0" y="2287075"/>
          <a:ext cx="6692748" cy="12765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9958DA-F354-4C51-A1AF-209E02A3D59E}">
      <dsp:nvSpPr>
        <dsp:cNvPr id="0" name=""/>
        <dsp:cNvSpPr/>
      </dsp:nvSpPr>
      <dsp:spPr>
        <a:xfrm>
          <a:off x="386143" y="2574289"/>
          <a:ext cx="702078" cy="702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66565-3E5D-4D6F-A536-1661E20272B5}">
      <dsp:nvSpPr>
        <dsp:cNvPr id="0" name=""/>
        <dsp:cNvSpPr/>
      </dsp:nvSpPr>
      <dsp:spPr>
        <a:xfrm>
          <a:off x="1474365" y="2287075"/>
          <a:ext cx="5218382" cy="1276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097" tIns="135097" rIns="135097" bIns="135097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Go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Nella documentazione di OpenCTI non è riportata alcuna informazione relativa alla creazione e all’utilizzo di un client scritto in Go.</a:t>
          </a:r>
        </a:p>
      </dsp:txBody>
      <dsp:txXfrm>
        <a:off x="1474365" y="2287075"/>
        <a:ext cx="5218382" cy="1276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52AAB-0D04-49C6-8F74-E5B1E04E1ABE}">
      <dsp:nvSpPr>
        <dsp:cNvPr id="0" name=""/>
        <dsp:cNvSpPr/>
      </dsp:nvSpPr>
      <dsp:spPr>
        <a:xfrm>
          <a:off x="1344562" y="1100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Presente nella lista dei connettori</a:t>
          </a:r>
          <a:endParaRPr lang="it-IT" sz="1200" kern="1200" dirty="0"/>
        </a:p>
      </dsp:txBody>
      <dsp:txXfrm>
        <a:off x="1387163" y="43701"/>
        <a:ext cx="1257391" cy="787484"/>
      </dsp:txXfrm>
    </dsp:sp>
    <dsp:sp modelId="{ABFEACF2-8FD9-4AD6-B6E4-3CCD24B44BE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845489" y="219944"/>
              </a:moveTo>
              <a:arcTo wR="1164429" hR="1164429" stAng="18347705" swAng="3648680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67467-F8EB-4221-A7C6-151161485164}">
      <dsp:nvSpPr>
        <dsp:cNvPr id="0" name=""/>
        <dsp:cNvSpPr/>
      </dsp:nvSpPr>
      <dsp:spPr>
        <a:xfrm>
          <a:off x="235298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arricchito le informazioni</a:t>
          </a:r>
          <a:endParaRPr lang="it-IT" sz="1200" kern="1200" dirty="0"/>
        </a:p>
      </dsp:txBody>
      <dsp:txXfrm>
        <a:off x="2395588" y="1790345"/>
        <a:ext cx="1257391" cy="787484"/>
      </dsp:txXfrm>
    </dsp:sp>
    <dsp:sp modelId="{F5226E17-EAB4-456B-93A5-242D5F94335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718831" y="2188408"/>
              </a:moveTo>
              <a:arcTo wR="1164429" hR="1164429" stAng="3694081" swAng="34118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BA419-E261-49B6-8A17-A37F851FD246}">
      <dsp:nvSpPr>
        <dsp:cNvPr id="0" name=""/>
        <dsp:cNvSpPr/>
      </dsp:nvSpPr>
      <dsp:spPr>
        <a:xfrm>
          <a:off x="33613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arricchito le informazioni correttamente</a:t>
          </a:r>
          <a:endParaRPr lang="it-IT" sz="1200" kern="1200" dirty="0"/>
        </a:p>
      </dsp:txBody>
      <dsp:txXfrm>
        <a:off x="378738" y="1790345"/>
        <a:ext cx="1257391" cy="787484"/>
      </dsp:txXfrm>
    </dsp:sp>
    <dsp:sp modelId="{BF5A09B0-EC2B-4F72-8983-D1CE8EF34D3F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7731" y="1298394"/>
              </a:moveTo>
              <a:arcTo wR="1164429" hR="1164429" stAng="10403616" swAng="3648680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52AAB-0D04-49C6-8F74-E5B1E04E1ABE}">
      <dsp:nvSpPr>
        <dsp:cNvPr id="0" name=""/>
        <dsp:cNvSpPr/>
      </dsp:nvSpPr>
      <dsp:spPr>
        <a:xfrm>
          <a:off x="1344562" y="1100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Presente nella lista dei connettori</a:t>
          </a:r>
          <a:endParaRPr lang="it-IT" sz="1200" kern="1200" dirty="0"/>
        </a:p>
      </dsp:txBody>
      <dsp:txXfrm>
        <a:off x="1387163" y="43701"/>
        <a:ext cx="1257391" cy="787484"/>
      </dsp:txXfrm>
    </dsp:sp>
    <dsp:sp modelId="{ABFEACF2-8FD9-4AD6-B6E4-3CCD24B44BE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845489" y="219944"/>
              </a:moveTo>
              <a:arcTo wR="1164429" hR="1164429" stAng="18347705" swAng="3648680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67467-F8EB-4221-A7C6-151161485164}">
      <dsp:nvSpPr>
        <dsp:cNvPr id="0" name=""/>
        <dsp:cNvSpPr/>
      </dsp:nvSpPr>
      <dsp:spPr>
        <a:xfrm>
          <a:off x="235298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importato i dati</a:t>
          </a:r>
          <a:endParaRPr lang="it-IT" sz="1200" kern="1200" dirty="0"/>
        </a:p>
      </dsp:txBody>
      <dsp:txXfrm>
        <a:off x="2395588" y="1790345"/>
        <a:ext cx="1257391" cy="787484"/>
      </dsp:txXfrm>
    </dsp:sp>
    <dsp:sp modelId="{F5226E17-EAB4-456B-93A5-242D5F94335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718831" y="2188408"/>
              </a:moveTo>
              <a:arcTo wR="1164429" hR="1164429" stAng="3694081" swAng="3411839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BA419-E261-49B6-8A17-A37F851FD246}">
      <dsp:nvSpPr>
        <dsp:cNvPr id="0" name=""/>
        <dsp:cNvSpPr/>
      </dsp:nvSpPr>
      <dsp:spPr>
        <a:xfrm>
          <a:off x="33613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importato i dati correttamente</a:t>
          </a:r>
          <a:endParaRPr lang="it-IT" sz="1200" kern="1200" dirty="0"/>
        </a:p>
      </dsp:txBody>
      <dsp:txXfrm>
        <a:off x="378738" y="1790345"/>
        <a:ext cx="1257391" cy="787484"/>
      </dsp:txXfrm>
    </dsp:sp>
    <dsp:sp modelId="{BF5A09B0-EC2B-4F72-8983-D1CE8EF34D3F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7731" y="1298394"/>
              </a:moveTo>
              <a:arcTo wR="1164429" hR="1164429" stAng="10403616" swAng="3648680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172.18.0.1:8080/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opencti-client-for-python.readthedocs.io/en/latest/pycti/pycti.html" TargetMode="Externa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cid:image001.png@01D7DFCF.5E2CAF10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nCTI-Platform/connector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room.trendmicro.com/cyberthreat?pagetemplate=rs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comments" Target="../comments/commen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rive.google.com/drive/folders/1bvB6RmdQNHMW_3h-88KbAit9GRZlL5Bj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948A0-1DAD-4BB1-9ADC-428DF6394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118" y="3013010"/>
            <a:ext cx="5437763" cy="931198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Tw Cen MT" panose="020B0602020104020603" pitchFamily="34" charset="0"/>
              </a:rPr>
              <a:t>Piattaforma OpenCTI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48C351-2C1D-4515-B733-C2A64F85D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26276" y="3940640"/>
            <a:ext cx="3893724" cy="931198"/>
          </a:xfrm>
        </p:spPr>
        <p:txBody>
          <a:bodyPr>
            <a:normAutofit/>
          </a:bodyPr>
          <a:lstStyle/>
          <a:p>
            <a:pPr algn="l"/>
            <a:r>
              <a:rPr lang="it-IT" sz="1600" cap="all" dirty="0">
                <a:solidFill>
                  <a:schemeClr val="tx2"/>
                </a:solidFill>
              </a:rPr>
              <a:t>Docente: Corrado Aaron Visaggio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B4C804-74AD-594B-811C-94A17E0B933D}"/>
              </a:ext>
            </a:extLst>
          </p:cNvPr>
          <p:cNvSpPr txBox="1"/>
          <p:nvPr/>
        </p:nvSpPr>
        <p:spPr>
          <a:xfrm>
            <a:off x="2809289" y="654667"/>
            <a:ext cx="6729534" cy="1797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/>
              <a:t>UNIVERSITÀ DEGLI STUDI DEL SANNIO</a:t>
            </a:r>
          </a:p>
          <a:p>
            <a:pPr algn="ctr">
              <a:lnSpc>
                <a:spcPct val="150000"/>
              </a:lnSpc>
            </a:pPr>
            <a:r>
              <a:rPr lang="it-IT" i="1" dirty="0"/>
              <a:t>Dipartimento di Ingegneria</a:t>
            </a:r>
          </a:p>
          <a:p>
            <a:pPr algn="ctr">
              <a:lnSpc>
                <a:spcPct val="150000"/>
              </a:lnSpc>
            </a:pPr>
            <a:r>
              <a:rPr lang="it-IT" i="1" dirty="0"/>
              <a:t>Corso di Laurea Magistrale in Ingegneria Informatica</a:t>
            </a:r>
          </a:p>
          <a:p>
            <a:pPr algn="ctr">
              <a:lnSpc>
                <a:spcPct val="150000"/>
              </a:lnSpc>
            </a:pPr>
            <a:r>
              <a:rPr lang="it-IT" sz="2000" b="1" dirty="0"/>
              <a:t>CORSO DI SICUREZZA DELLE RETI E DEI SISTEMI SOFTWARE </a:t>
            </a:r>
          </a:p>
        </p:txBody>
      </p:sp>
      <p:pic>
        <p:nvPicPr>
          <p:cNvPr id="6" name="Immagine 5" descr="Immagine che contiene stanza&#10;&#10;Descrizione generata automaticamente">
            <a:extLst>
              <a:ext uri="{FF2B5EF4-FFF2-40B4-BE49-F238E27FC236}">
                <a16:creationId xmlns:a16="http://schemas.microsoft.com/office/drawing/2014/main" id="{531D7874-41B7-2244-87B8-ACB5FEF0A3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0" y="446505"/>
            <a:ext cx="1780228" cy="19771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0D40269-B87E-AF40-B295-240BB17A72E4}"/>
              </a:ext>
            </a:extLst>
          </p:cNvPr>
          <p:cNvSpPr txBox="1"/>
          <p:nvPr/>
        </p:nvSpPr>
        <p:spPr>
          <a:xfrm>
            <a:off x="4828478" y="6018667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cap="all" dirty="0">
                <a:solidFill>
                  <a:schemeClr val="tx2"/>
                </a:solidFill>
              </a:rPr>
              <a:t>a. A. 2021/2022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35A650-71D0-D347-8315-DD585015C5A8}"/>
              </a:ext>
            </a:extLst>
          </p:cNvPr>
          <p:cNvSpPr txBox="1"/>
          <p:nvPr/>
        </p:nvSpPr>
        <p:spPr>
          <a:xfrm>
            <a:off x="6680672" y="4271673"/>
            <a:ext cx="4268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cap="all" dirty="0">
                <a:solidFill>
                  <a:schemeClr val="tx2"/>
                </a:solidFill>
              </a:rPr>
              <a:t>STUDENTI:</a:t>
            </a:r>
          </a:p>
          <a:p>
            <a:r>
              <a:rPr lang="it-IT" cap="all" dirty="0">
                <a:solidFill>
                  <a:schemeClr val="tx2"/>
                </a:solidFill>
              </a:rPr>
              <a:t>Vitagliano pietro Mat.: 399000461</a:t>
            </a:r>
          </a:p>
          <a:p>
            <a:r>
              <a:rPr lang="it-IT" cap="all" dirty="0">
                <a:solidFill>
                  <a:schemeClr val="tx2"/>
                </a:solidFill>
              </a:rPr>
              <a:t>Petraccaro Angelo Mat.: 399000428</a:t>
            </a:r>
          </a:p>
          <a:p>
            <a:r>
              <a:rPr lang="it-IT" cap="all" dirty="0">
                <a:solidFill>
                  <a:schemeClr val="tx2"/>
                </a:solidFill>
              </a:rPr>
              <a:t>RAPUANO ANTONIO </a:t>
            </a:r>
            <a:r>
              <a:rPr lang="it-IT" cap="all" dirty="0" err="1">
                <a:solidFill>
                  <a:schemeClr val="tx2"/>
                </a:solidFill>
              </a:rPr>
              <a:t>mat</a:t>
            </a:r>
            <a:r>
              <a:rPr lang="it-IT" cap="all" dirty="0">
                <a:solidFill>
                  <a:schemeClr val="tx2"/>
                </a:solidFill>
              </a:rPr>
              <a:t>.: 399000429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450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Installazione e configurazione di OpenCTI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2802" y="2054973"/>
            <a:ext cx="5501617" cy="4072219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800" dirty="0"/>
              <a:t>Una volta </a:t>
            </a:r>
            <a:r>
              <a:rPr lang="en-US" sz="1800" dirty="0" err="1"/>
              <a:t>avviata</a:t>
            </a:r>
            <a:r>
              <a:rPr lang="en-US" sz="1800" dirty="0"/>
              <a:t> la VM da GUI </a:t>
            </a:r>
            <a:r>
              <a:rPr lang="en-US" sz="1800" dirty="0" err="1"/>
              <a:t>sarà</a:t>
            </a:r>
            <a:r>
              <a:rPr lang="en-US" sz="1800" dirty="0"/>
              <a:t> </a:t>
            </a:r>
            <a:r>
              <a:rPr lang="en-US" sz="1800" dirty="0" err="1"/>
              <a:t>necessario</a:t>
            </a:r>
            <a:r>
              <a:rPr lang="en-US" sz="1800" dirty="0"/>
              <a:t> </a:t>
            </a:r>
            <a:r>
              <a:rPr lang="en-US" sz="1800" dirty="0" err="1"/>
              <a:t>installare</a:t>
            </a:r>
            <a:r>
              <a:rPr lang="en-US" sz="1800" dirty="0"/>
              <a:t> un browser per </a:t>
            </a:r>
            <a:r>
              <a:rPr lang="en-US" sz="1800" dirty="0" err="1"/>
              <a:t>visualizzare</a:t>
            </a:r>
            <a:r>
              <a:rPr lang="en-US" sz="1800" dirty="0"/>
              <a:t> la dashboard di </a:t>
            </a:r>
            <a:r>
              <a:rPr lang="en-US" sz="1800" dirty="0" err="1"/>
              <a:t>OpenCTI</a:t>
            </a:r>
            <a:r>
              <a:rPr lang="en-US" sz="1800" dirty="0"/>
              <a:t>. Per </a:t>
            </a:r>
            <a:r>
              <a:rPr lang="en-US" sz="1800" dirty="0" err="1"/>
              <a:t>convenzione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è </a:t>
            </a:r>
            <a:r>
              <a:rPr lang="en-US" sz="1800" dirty="0" err="1"/>
              <a:t>deciso</a:t>
            </a:r>
            <a:r>
              <a:rPr lang="en-US" sz="1800" dirty="0"/>
              <a:t> di </a:t>
            </a:r>
            <a:r>
              <a:rPr lang="en-US" sz="1800" dirty="0" err="1"/>
              <a:t>installare</a:t>
            </a:r>
            <a:r>
              <a:rPr lang="en-US" sz="1800" dirty="0"/>
              <a:t> </a:t>
            </a:r>
            <a:r>
              <a:rPr lang="it-IT" sz="1800" dirty="0"/>
              <a:t>Firefox, per cui è sufficiente aprire la shell ed eseguire il comando</a:t>
            </a:r>
            <a:r>
              <a:rPr lang="en-US" sz="1800" dirty="0"/>
              <a:t> </a:t>
            </a:r>
            <a:r>
              <a:rPr lang="en-US" sz="1800" i="1" dirty="0" err="1"/>
              <a:t>sudo</a:t>
            </a:r>
            <a:r>
              <a:rPr lang="en-US" sz="1800" i="1" dirty="0"/>
              <a:t> apt install </a:t>
            </a:r>
            <a:r>
              <a:rPr lang="en-US" sz="1800" i="1" dirty="0" err="1"/>
              <a:t>firefox</a:t>
            </a:r>
            <a:r>
              <a:rPr lang="en-US" sz="1800" i="1" dirty="0"/>
              <a:t>.</a:t>
            </a:r>
          </a:p>
          <a:p>
            <a:pPr algn="just">
              <a:lnSpc>
                <a:spcPct val="110000"/>
              </a:lnSpc>
            </a:pPr>
            <a:r>
              <a:rPr lang="en-US" sz="1800" dirty="0"/>
              <a:t>A </a:t>
            </a:r>
            <a:r>
              <a:rPr lang="en-US" sz="1800" dirty="0" err="1"/>
              <a:t>questo</a:t>
            </a:r>
            <a:r>
              <a:rPr lang="en-US" sz="1800" dirty="0"/>
              <a:t> punto </a:t>
            </a:r>
            <a:r>
              <a:rPr lang="en-US" sz="1800" dirty="0" err="1"/>
              <a:t>bisogna</a:t>
            </a:r>
            <a:r>
              <a:rPr lang="en-US" sz="1800" dirty="0"/>
              <a:t> </a:t>
            </a:r>
            <a:r>
              <a:rPr lang="en-US" sz="1800" dirty="0" err="1"/>
              <a:t>recuperare</a:t>
            </a:r>
            <a:r>
              <a:rPr lang="en-US" sz="1800" dirty="0"/>
              <a:t> il proprio </a:t>
            </a:r>
            <a:r>
              <a:rPr lang="en-US" sz="1800" dirty="0" err="1"/>
              <a:t>indirizzo</a:t>
            </a:r>
            <a:r>
              <a:rPr lang="en-US" sz="1800" dirty="0"/>
              <a:t> IP, il che </a:t>
            </a:r>
            <a:r>
              <a:rPr lang="en-US" sz="1800" dirty="0" err="1"/>
              <a:t>può</a:t>
            </a:r>
            <a:r>
              <a:rPr lang="en-US" sz="1800" dirty="0"/>
              <a:t> </a:t>
            </a:r>
            <a:r>
              <a:rPr lang="en-US" sz="1800" dirty="0" err="1"/>
              <a:t>essere</a:t>
            </a:r>
            <a:r>
              <a:rPr lang="en-US" sz="1800" dirty="0"/>
              <a:t> </a:t>
            </a:r>
            <a:r>
              <a:rPr lang="en-US" sz="1800" dirty="0" err="1"/>
              <a:t>fatto</a:t>
            </a:r>
            <a:r>
              <a:rPr lang="en-US" sz="1800" dirty="0"/>
              <a:t> </a:t>
            </a:r>
            <a:r>
              <a:rPr lang="en-US" sz="1800" dirty="0" err="1"/>
              <a:t>tramite</a:t>
            </a:r>
            <a:r>
              <a:rPr lang="en-US" sz="1800" dirty="0"/>
              <a:t> il </a:t>
            </a:r>
            <a:r>
              <a:rPr lang="en-US" sz="1800" dirty="0" err="1"/>
              <a:t>comando</a:t>
            </a:r>
            <a:r>
              <a:rPr lang="en-US" sz="1800" dirty="0"/>
              <a:t> </a:t>
            </a:r>
            <a:r>
              <a:rPr lang="en-US" sz="1800" i="1" dirty="0" err="1"/>
              <a:t>sudo</a:t>
            </a:r>
            <a:r>
              <a:rPr lang="en-US" sz="1800" i="1" dirty="0"/>
              <a:t> ifconfig. </a:t>
            </a:r>
            <a:r>
              <a:rPr lang="en-US" sz="1800" dirty="0"/>
              <a:t>L’IP da </a:t>
            </a:r>
            <a:r>
              <a:rPr lang="en-US" sz="1800" dirty="0" err="1"/>
              <a:t>utilizzare</a:t>
            </a:r>
            <a:r>
              <a:rPr lang="en-US" sz="1800" dirty="0"/>
              <a:t> </a:t>
            </a:r>
            <a:r>
              <a:rPr lang="en-US" sz="1800" dirty="0" err="1"/>
              <a:t>sarà</a:t>
            </a:r>
            <a:r>
              <a:rPr lang="en-US" sz="1800" dirty="0"/>
              <a:t> il primo </a:t>
            </a:r>
            <a:r>
              <a:rPr lang="en-US" sz="1800" dirty="0" err="1"/>
              <a:t>restituito</a:t>
            </a:r>
            <a:r>
              <a:rPr lang="en-US" sz="1800" dirty="0"/>
              <a:t> dal </a:t>
            </a:r>
            <a:r>
              <a:rPr lang="en-US" sz="1800" dirty="0" err="1"/>
              <a:t>comando</a:t>
            </a:r>
            <a:r>
              <a:rPr lang="en-US" sz="1800" dirty="0"/>
              <a:t>, ossia 172.18.0.1.</a:t>
            </a:r>
          </a:p>
          <a:p>
            <a:pPr algn="just">
              <a:lnSpc>
                <a:spcPct val="110000"/>
              </a:lnSpc>
            </a:pPr>
            <a:r>
              <a:rPr lang="it-IT" sz="1800" dirty="0"/>
              <a:t>Dopodiché, occorre eseguire il comando </a:t>
            </a:r>
            <a:r>
              <a:rPr lang="it-IT" sz="1800" i="1" dirty="0"/>
              <a:t>sudo -p 22 </a:t>
            </a:r>
            <a:r>
              <a:rPr lang="it-IT" sz="1800" i="1" dirty="0" err="1"/>
              <a:t>opencti</a:t>
            </a:r>
            <a:r>
              <a:rPr lang="it-IT" sz="1800" i="1" dirty="0"/>
              <a:t>@</a:t>
            </a:r>
            <a:r>
              <a:rPr lang="en-US" sz="1800" i="1" dirty="0"/>
              <a:t>172.18.0.1 </a:t>
            </a:r>
            <a:r>
              <a:rPr lang="en-US" sz="1800" dirty="0"/>
              <a:t>per </a:t>
            </a:r>
            <a:r>
              <a:rPr lang="en-US" dirty="0" err="1"/>
              <a:t>impostare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IP come </a:t>
            </a:r>
            <a:r>
              <a:rPr lang="en-US" dirty="0" err="1"/>
              <a:t>affidabile</a:t>
            </a:r>
            <a:r>
              <a:rPr lang="en-US" dirty="0"/>
              <a:t>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6AE1E1C-BEC1-4D1A-AAAA-27D40D9C8C39}"/>
              </a:ext>
            </a:extLst>
          </p:cNvPr>
          <p:cNvGrpSpPr/>
          <p:nvPr/>
        </p:nvGrpSpPr>
        <p:grpSpPr>
          <a:xfrm>
            <a:off x="1341435" y="2042017"/>
            <a:ext cx="3833867" cy="4107959"/>
            <a:chOff x="1341435" y="2042017"/>
            <a:chExt cx="3833867" cy="4107959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73810C7D-DD0A-46F3-9782-D97811680098}"/>
                </a:ext>
              </a:extLst>
            </p:cNvPr>
            <p:cNvGrpSpPr/>
            <p:nvPr/>
          </p:nvGrpSpPr>
          <p:grpSpPr>
            <a:xfrm>
              <a:off x="1341435" y="2042017"/>
              <a:ext cx="3833864" cy="1972212"/>
              <a:chOff x="1341435" y="2042017"/>
              <a:chExt cx="3833864" cy="1972212"/>
            </a:xfrm>
          </p:grpSpPr>
          <p:pic>
            <p:nvPicPr>
              <p:cNvPr id="4" name="Immagine 3">
                <a:extLst>
                  <a:ext uri="{FF2B5EF4-FFF2-40B4-BE49-F238E27FC236}">
                    <a16:creationId xmlns:a16="http://schemas.microsoft.com/office/drawing/2014/main" id="{7E5F53D0-E958-47F7-85F4-AE8EF11C17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598" t="5157" r="2627" b="37291"/>
              <a:stretch/>
            </p:blipFill>
            <p:spPr>
              <a:xfrm>
                <a:off x="1341435" y="2042017"/>
                <a:ext cx="3833864" cy="1972212"/>
              </a:xfrm>
              <a:custGeom>
                <a:avLst/>
                <a:gdLst/>
                <a:ahLst/>
                <a:cxnLst/>
                <a:rect l="l" t="t" r="r" b="b"/>
                <a:pathLst>
                  <a:path w="3525628" h="1692529">
                    <a:moveTo>
                      <a:pt x="197717" y="0"/>
                    </a:moveTo>
                    <a:lnTo>
                      <a:pt x="3525628" y="0"/>
                    </a:lnTo>
                    <a:lnTo>
                      <a:pt x="3525628" y="1692529"/>
                    </a:lnTo>
                    <a:lnTo>
                      <a:pt x="0" y="1692529"/>
                    </a:lnTo>
                    <a:lnTo>
                      <a:pt x="0" y="197717"/>
                    </a:lnTo>
                    <a:cubicBezTo>
                      <a:pt x="0" y="88521"/>
                      <a:pt x="88521" y="0"/>
                      <a:pt x="197717" y="0"/>
                    </a:cubicBezTo>
                    <a:close/>
                  </a:path>
                </a:pathLst>
              </a:custGeom>
              <a:ln w="19050" cap="sq">
                <a:solidFill>
                  <a:schemeClr val="tx2">
                    <a:lumMod val="60000"/>
                    <a:lumOff val="40000"/>
                    <a:alpha val="60000"/>
                  </a:schemeClr>
                </a:solidFill>
                <a:miter lim="800000"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77D5E351-EAD2-4236-902A-D051D284CDAA}"/>
                  </a:ext>
                </a:extLst>
              </p:cNvPr>
              <p:cNvSpPr/>
              <p:nvPr/>
            </p:nvSpPr>
            <p:spPr>
              <a:xfrm>
                <a:off x="2218928" y="2665402"/>
                <a:ext cx="1178322" cy="113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5AE879A3-D443-4E22-A19D-B25C0CB3FC9E}"/>
                </a:ext>
              </a:extLst>
            </p:cNvPr>
            <p:cNvGrpSpPr/>
            <p:nvPr/>
          </p:nvGrpSpPr>
          <p:grpSpPr>
            <a:xfrm>
              <a:off x="1341436" y="4177764"/>
              <a:ext cx="3833866" cy="1972212"/>
              <a:chOff x="1341436" y="4177764"/>
              <a:chExt cx="3833866" cy="1972212"/>
            </a:xfrm>
          </p:grpSpPr>
          <p:pic>
            <p:nvPicPr>
              <p:cNvPr id="5" name="Immagine 4">
                <a:extLst>
                  <a:ext uri="{FF2B5EF4-FFF2-40B4-BE49-F238E27FC236}">
                    <a16:creationId xmlns:a16="http://schemas.microsoft.com/office/drawing/2014/main" id="{76297227-81FB-435C-9506-8709813A96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7" t="7224" r="191" b="34908"/>
              <a:stretch/>
            </p:blipFill>
            <p:spPr>
              <a:xfrm>
                <a:off x="1341436" y="4177764"/>
                <a:ext cx="3833866" cy="1972212"/>
              </a:xfrm>
              <a:custGeom>
                <a:avLst/>
                <a:gdLst/>
                <a:ahLst/>
                <a:cxnLst/>
                <a:rect l="l" t="t" r="r" b="b"/>
                <a:pathLst>
                  <a:path w="3525628" h="1687949">
                    <a:moveTo>
                      <a:pt x="0" y="0"/>
                    </a:moveTo>
                    <a:lnTo>
                      <a:pt x="3525628" y="0"/>
                    </a:lnTo>
                    <a:lnTo>
                      <a:pt x="3525628" y="1490232"/>
                    </a:lnTo>
                    <a:cubicBezTo>
                      <a:pt x="3525628" y="1599428"/>
                      <a:pt x="3437107" y="1687949"/>
                      <a:pt x="3327911" y="1687949"/>
                    </a:cubicBezTo>
                    <a:lnTo>
                      <a:pt x="0" y="1687949"/>
                    </a:lnTo>
                    <a:close/>
                  </a:path>
                </a:pathLst>
              </a:custGeom>
              <a:ln w="19050" cap="sq">
                <a:solidFill>
                  <a:schemeClr val="tx2">
                    <a:lumMod val="60000"/>
                    <a:lumOff val="40000"/>
                    <a:alpha val="60000"/>
                  </a:schemeClr>
                </a:solidFill>
                <a:miter lim="800000"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9" name="Rettangolo 48">
                <a:extLst>
                  <a:ext uri="{FF2B5EF4-FFF2-40B4-BE49-F238E27FC236}">
                    <a16:creationId xmlns:a16="http://schemas.microsoft.com/office/drawing/2014/main" id="{DE20117A-A976-4A6A-990F-DE5849B7E366}"/>
                  </a:ext>
                </a:extLst>
              </p:cNvPr>
              <p:cNvSpPr/>
              <p:nvPr/>
            </p:nvSpPr>
            <p:spPr>
              <a:xfrm>
                <a:off x="2289175" y="4701778"/>
                <a:ext cx="635000" cy="113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Rettangolo 49">
                <a:extLst>
                  <a:ext uri="{FF2B5EF4-FFF2-40B4-BE49-F238E27FC236}">
                    <a16:creationId xmlns:a16="http://schemas.microsoft.com/office/drawing/2014/main" id="{F49F84DB-C52E-4D10-9170-77B03ABB08C8}"/>
                  </a:ext>
                </a:extLst>
              </p:cNvPr>
              <p:cNvSpPr/>
              <p:nvPr/>
            </p:nvSpPr>
            <p:spPr>
              <a:xfrm>
                <a:off x="2022475" y="4892476"/>
                <a:ext cx="482600" cy="113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7354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</a:t>
            </a:r>
            <a:r>
              <a:rPr lang="en-US" dirty="0" err="1"/>
              <a:t>OpenCTI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2802" y="2054973"/>
            <a:ext cx="5501617" cy="40722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just"/>
            <a:r>
              <a:rPr lang="en-US" dirty="0" err="1"/>
              <a:t>Infine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aprire</a:t>
            </a:r>
            <a:r>
              <a:rPr lang="en-US" dirty="0"/>
              <a:t> il browser e </a:t>
            </a:r>
            <a:r>
              <a:rPr lang="en-US" dirty="0" err="1"/>
              <a:t>contattare</a:t>
            </a:r>
            <a:r>
              <a:rPr lang="en-US" dirty="0"/>
              <a:t> il </a:t>
            </a:r>
            <a:r>
              <a:rPr lang="en-US" dirty="0" err="1"/>
              <a:t>seguente</a:t>
            </a:r>
            <a:r>
              <a:rPr lang="en-US" dirty="0"/>
              <a:t> URL: </a:t>
            </a:r>
            <a:r>
              <a:rPr lang="en-US" dirty="0">
                <a:hlinkClick r:id="rId2"/>
              </a:rPr>
              <a:t>http://172.18.0.1:8080</a:t>
            </a:r>
            <a:r>
              <a:rPr lang="en-US" dirty="0"/>
              <a:t> (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operazione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effettuata</a:t>
            </a:r>
            <a:r>
              <a:rPr lang="en-US" dirty="0"/>
              <a:t> solo dopo il </a:t>
            </a:r>
            <a:r>
              <a:rPr lang="en-US" dirty="0" err="1"/>
              <a:t>termine</a:t>
            </a:r>
            <a:r>
              <a:rPr lang="en-US" dirty="0"/>
              <a:t> </a:t>
            </a:r>
            <a:r>
              <a:rPr lang="en-US" dirty="0" err="1"/>
              <a:t>dell’avvio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, </a:t>
            </a:r>
            <a:r>
              <a:rPr lang="en-US" dirty="0" err="1"/>
              <a:t>cosa</a:t>
            </a:r>
            <a:r>
              <a:rPr lang="en-US" dirty="0"/>
              <a:t> che </a:t>
            </a:r>
            <a:r>
              <a:rPr lang="en-US" dirty="0" err="1"/>
              <a:t>richiede</a:t>
            </a:r>
            <a:r>
              <a:rPr lang="en-US" dirty="0"/>
              <a:t> </a:t>
            </a:r>
            <a:r>
              <a:rPr lang="en-US" dirty="0" err="1"/>
              <a:t>mediamente</a:t>
            </a:r>
            <a:r>
              <a:rPr lang="en-US" dirty="0"/>
              <a:t> 5 </a:t>
            </a:r>
            <a:r>
              <a:rPr lang="en-US" dirty="0" err="1"/>
              <a:t>minuti</a:t>
            </a:r>
            <a:r>
              <a:rPr lang="en-US" dirty="0"/>
              <a:t> da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accede </a:t>
            </a:r>
            <a:r>
              <a:rPr lang="en-US" dirty="0" err="1"/>
              <a:t>alla</a:t>
            </a:r>
            <a:r>
              <a:rPr lang="en-US" dirty="0"/>
              <a:t> VM). Si </a:t>
            </a:r>
            <a:r>
              <a:rPr lang="en-US" dirty="0" err="1"/>
              <a:t>verrà</a:t>
            </a:r>
            <a:r>
              <a:rPr lang="en-US" dirty="0"/>
              <a:t> </a:t>
            </a:r>
            <a:r>
              <a:rPr lang="en-US" dirty="0" err="1"/>
              <a:t>reindirizzati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schermata</a:t>
            </a:r>
            <a:r>
              <a:rPr lang="en-US" dirty="0"/>
              <a:t> di login di </a:t>
            </a:r>
            <a:r>
              <a:rPr lang="en-US" dirty="0" err="1"/>
              <a:t>OpenCTI</a:t>
            </a:r>
            <a:r>
              <a:rPr lang="en-US" dirty="0"/>
              <a:t>, dove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potranno</a:t>
            </a:r>
            <a:r>
              <a:rPr lang="en-US" dirty="0"/>
              <a:t> </a:t>
            </a:r>
            <a:r>
              <a:rPr lang="en-US" dirty="0" err="1"/>
              <a:t>utilizzare</a:t>
            </a:r>
            <a:r>
              <a:rPr lang="en-US" dirty="0"/>
              <a:t> le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credenziali</a:t>
            </a:r>
            <a:r>
              <a:rPr lang="en-US" dirty="0"/>
              <a:t> per </a:t>
            </a:r>
            <a:r>
              <a:rPr lang="en-US" dirty="0" err="1"/>
              <a:t>accedere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dashboard: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Username: admin@opencti.io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Password: admin</a:t>
            </a:r>
          </a:p>
          <a:p>
            <a:pPr algn="just">
              <a:lnSpc>
                <a:spcPct val="100000"/>
              </a:lnSpc>
            </a:pPr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punto la VM è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configurata</a:t>
            </a:r>
            <a:r>
              <a:rPr lang="en-US" dirty="0"/>
              <a:t> ed è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utilizzarla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per </a:t>
            </a:r>
            <a:r>
              <a:rPr lang="en-US" dirty="0" err="1"/>
              <a:t>accedere</a:t>
            </a:r>
            <a:r>
              <a:rPr lang="en-US" dirty="0"/>
              <a:t>,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, </a:t>
            </a:r>
            <a:r>
              <a:rPr lang="en-US" dirty="0" err="1"/>
              <a:t>alla</a:t>
            </a:r>
            <a:r>
              <a:rPr lang="en-US" dirty="0"/>
              <a:t> dashboard di </a:t>
            </a:r>
            <a:r>
              <a:rPr lang="en-US" dirty="0" err="1"/>
              <a:t>OpenCTI</a:t>
            </a:r>
            <a:r>
              <a:rPr lang="en-US" dirty="0"/>
              <a:t>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6AE1E1C-BEC1-4D1A-AAAA-27D40D9C8C39}"/>
              </a:ext>
            </a:extLst>
          </p:cNvPr>
          <p:cNvGrpSpPr/>
          <p:nvPr/>
        </p:nvGrpSpPr>
        <p:grpSpPr>
          <a:xfrm>
            <a:off x="1341435" y="2042017"/>
            <a:ext cx="3833867" cy="4107959"/>
            <a:chOff x="1341435" y="2042017"/>
            <a:chExt cx="3833867" cy="410795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E5F53D0-E958-47F7-85F4-AE8EF11C1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343" b="19343"/>
            <a:stretch/>
          </p:blipFill>
          <p:spPr>
            <a:xfrm>
              <a:off x="1341435" y="2042017"/>
              <a:ext cx="3833864" cy="1972212"/>
            </a:xfrm>
            <a:custGeom>
              <a:avLst/>
              <a:gdLst/>
              <a:ahLst/>
              <a:cxnLst/>
              <a:rect l="l" t="t" r="r" b="b"/>
              <a:pathLst>
                <a:path w="3525628" h="1692529">
                  <a:moveTo>
                    <a:pt x="197717" y="0"/>
                  </a:moveTo>
                  <a:lnTo>
                    <a:pt x="3525628" y="0"/>
                  </a:lnTo>
                  <a:lnTo>
                    <a:pt x="3525628" y="1692529"/>
                  </a:lnTo>
                  <a:lnTo>
                    <a:pt x="0" y="1692529"/>
                  </a:lnTo>
                  <a:lnTo>
                    <a:pt x="0" y="197717"/>
                  </a:lnTo>
                  <a:cubicBezTo>
                    <a:pt x="0" y="88521"/>
                    <a:pt x="88521" y="0"/>
                    <a:pt x="197717" y="0"/>
                  </a:cubicBez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6297227-81FB-435C-9506-8709813A9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07" b="2207"/>
            <a:stretch/>
          </p:blipFill>
          <p:spPr>
            <a:xfrm>
              <a:off x="1341436" y="4177764"/>
              <a:ext cx="3833866" cy="1972212"/>
            </a:xfrm>
            <a:custGeom>
              <a:avLst/>
              <a:gdLst/>
              <a:ahLst/>
              <a:cxnLst/>
              <a:rect l="l" t="t" r="r" b="b"/>
              <a:pathLst>
                <a:path w="3525628" h="1687949">
                  <a:moveTo>
                    <a:pt x="0" y="0"/>
                  </a:moveTo>
                  <a:lnTo>
                    <a:pt x="3525628" y="0"/>
                  </a:lnTo>
                  <a:lnTo>
                    <a:pt x="3525628" y="1490232"/>
                  </a:lnTo>
                  <a:cubicBezTo>
                    <a:pt x="3525628" y="1599428"/>
                    <a:pt x="3437107" y="1687949"/>
                    <a:pt x="3327911" y="1687949"/>
                  </a:cubicBezTo>
                  <a:lnTo>
                    <a:pt x="0" y="1687949"/>
                  </a:ln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50585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</a:t>
            </a:r>
            <a:r>
              <a:rPr lang="en-US" dirty="0" err="1"/>
              <a:t>OpenCTI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2802" y="2166483"/>
            <a:ext cx="5501617" cy="4072219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err="1"/>
              <a:t>realtà</a:t>
            </a:r>
            <a:r>
              <a:rPr lang="en-US" dirty="0"/>
              <a:t>, è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dashboard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browser di </a:t>
            </a:r>
            <a:r>
              <a:rPr lang="en-US" dirty="0" err="1"/>
              <a:t>altre</a:t>
            </a:r>
            <a:r>
              <a:rPr lang="en-US" dirty="0"/>
              <a:t> machine, come </a:t>
            </a:r>
            <a:r>
              <a:rPr lang="en-US" dirty="0" err="1"/>
              <a:t>l’host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VM o uno smartphone. </a:t>
            </a:r>
            <a:r>
              <a:rPr lang="it-IT" dirty="0"/>
              <a:t>Per un’ottimizzazione delle risorse, oltre ad aver seguito i passaggi illustrati precedentemente, sono state effettuate anche delle ulteriori operazioni, al fine di raggiungere questo risultato.</a:t>
            </a:r>
          </a:p>
          <a:p>
            <a:pPr algn="just">
              <a:lnSpc>
                <a:spcPct val="100000"/>
              </a:lnSpc>
            </a:pPr>
            <a:r>
              <a:rPr lang="it-IT" dirty="0"/>
              <a:t>Anzitutto, in Virtual Box, la connessione della VM è stata opportunamente modificata da </a:t>
            </a:r>
            <a:r>
              <a:rPr lang="it-IT" i="1" dirty="0"/>
              <a:t>NAT</a:t>
            </a:r>
            <a:r>
              <a:rPr lang="it-IT" dirty="0"/>
              <a:t> a </a:t>
            </a:r>
            <a:r>
              <a:rPr lang="it-IT" i="1" dirty="0"/>
              <a:t>Scheda con Bridge.</a:t>
            </a:r>
          </a:p>
          <a:p>
            <a:pPr algn="just">
              <a:lnSpc>
                <a:spcPct val="100000"/>
              </a:lnSpc>
            </a:pPr>
            <a:r>
              <a:rPr lang="it-IT" dirty="0"/>
              <a:t>Poi, dalla shell di comando, è stato usato nuovamente il comando </a:t>
            </a:r>
            <a:r>
              <a:rPr lang="it-IT" sz="1800" i="1" dirty="0"/>
              <a:t>sudo -p </a:t>
            </a:r>
            <a:r>
              <a:rPr lang="it-IT" i="1" dirty="0"/>
              <a:t>22 </a:t>
            </a:r>
            <a:r>
              <a:rPr lang="it-IT" i="1" dirty="0" err="1"/>
              <a:t>opencti</a:t>
            </a:r>
            <a:r>
              <a:rPr lang="it-IT" i="1" dirty="0"/>
              <a:t>@</a:t>
            </a:r>
            <a:r>
              <a:rPr lang="en-US" i="1" dirty="0"/>
              <a:t>172.18.0.1</a:t>
            </a:r>
            <a:r>
              <a:rPr lang="en-US" sz="1800" i="1" dirty="0"/>
              <a:t>, </a:t>
            </a:r>
            <a:r>
              <a:rPr lang="en-US" sz="1800" dirty="0" err="1"/>
              <a:t>questa</a:t>
            </a:r>
            <a:r>
              <a:rPr lang="en-US" sz="1800" dirty="0"/>
              <a:t> volta con lo </a:t>
            </a:r>
            <a:r>
              <a:rPr lang="en-US" sz="1800" dirty="0" err="1"/>
              <a:t>scopo</a:t>
            </a:r>
            <a:r>
              <a:rPr lang="en-US" sz="1800" dirty="0"/>
              <a:t> di </a:t>
            </a:r>
            <a:r>
              <a:rPr lang="en-US" sz="1800" dirty="0" err="1"/>
              <a:t>recuperare</a:t>
            </a:r>
            <a:r>
              <a:rPr lang="en-US" sz="1800" dirty="0"/>
              <a:t> </a:t>
            </a:r>
            <a:r>
              <a:rPr lang="en-US" sz="1800" dirty="0" err="1"/>
              <a:t>l’indirizzo</a:t>
            </a:r>
            <a:r>
              <a:rPr lang="en-US" sz="1800" dirty="0"/>
              <a:t> IP da </a:t>
            </a:r>
            <a:r>
              <a:rPr lang="en-US" sz="1800" dirty="0" err="1"/>
              <a:t>usare</a:t>
            </a:r>
            <a:r>
              <a:rPr lang="en-US" sz="1800" dirty="0"/>
              <a:t> per </a:t>
            </a:r>
            <a:r>
              <a:rPr lang="en-US" sz="1800" dirty="0" err="1"/>
              <a:t>accedere</a:t>
            </a:r>
            <a:r>
              <a:rPr lang="en-US" sz="1800" dirty="0"/>
              <a:t> </a:t>
            </a:r>
            <a:r>
              <a:rPr lang="en-US" sz="1800" dirty="0" err="1"/>
              <a:t>alla</a:t>
            </a:r>
            <a:r>
              <a:rPr lang="en-US" sz="1800" dirty="0"/>
              <a:t> dashboard da </a:t>
            </a:r>
            <a:r>
              <a:rPr lang="en-US" sz="1800" dirty="0" err="1"/>
              <a:t>un’altra</a:t>
            </a:r>
            <a:r>
              <a:rPr lang="en-US" sz="1800" dirty="0"/>
              <a:t> </a:t>
            </a:r>
            <a:r>
              <a:rPr lang="en-US" sz="1800" dirty="0" err="1"/>
              <a:t>macchina</a:t>
            </a:r>
            <a:r>
              <a:rPr lang="en-US" sz="1800" dirty="0"/>
              <a:t>.</a:t>
            </a:r>
            <a:endParaRPr lang="en-US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6AE1E1C-BEC1-4D1A-AAAA-27D40D9C8C39}"/>
              </a:ext>
            </a:extLst>
          </p:cNvPr>
          <p:cNvGrpSpPr/>
          <p:nvPr/>
        </p:nvGrpSpPr>
        <p:grpSpPr>
          <a:xfrm>
            <a:off x="1341435" y="2042017"/>
            <a:ext cx="3833867" cy="4107959"/>
            <a:chOff x="1341435" y="2042017"/>
            <a:chExt cx="3833867" cy="410795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E5F53D0-E958-47F7-85F4-AE8EF11C1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4" b="34322"/>
            <a:stretch/>
          </p:blipFill>
          <p:spPr>
            <a:xfrm>
              <a:off x="1341435" y="2042017"/>
              <a:ext cx="3833864" cy="1972212"/>
            </a:xfrm>
            <a:custGeom>
              <a:avLst/>
              <a:gdLst/>
              <a:ahLst/>
              <a:cxnLst/>
              <a:rect l="l" t="t" r="r" b="b"/>
              <a:pathLst>
                <a:path w="3525628" h="1692529">
                  <a:moveTo>
                    <a:pt x="197717" y="0"/>
                  </a:moveTo>
                  <a:lnTo>
                    <a:pt x="3525628" y="0"/>
                  </a:lnTo>
                  <a:lnTo>
                    <a:pt x="3525628" y="1692529"/>
                  </a:lnTo>
                  <a:lnTo>
                    <a:pt x="0" y="1692529"/>
                  </a:lnTo>
                  <a:lnTo>
                    <a:pt x="0" y="197717"/>
                  </a:lnTo>
                  <a:cubicBezTo>
                    <a:pt x="0" y="88521"/>
                    <a:pt x="88521" y="0"/>
                    <a:pt x="197717" y="0"/>
                  </a:cubicBez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6297227-81FB-435C-9506-8709813A9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822" b="7822"/>
            <a:stretch/>
          </p:blipFill>
          <p:spPr>
            <a:xfrm>
              <a:off x="1341436" y="4177764"/>
              <a:ext cx="3833866" cy="1972212"/>
            </a:xfrm>
            <a:custGeom>
              <a:avLst/>
              <a:gdLst/>
              <a:ahLst/>
              <a:cxnLst/>
              <a:rect l="l" t="t" r="r" b="b"/>
              <a:pathLst>
                <a:path w="3525628" h="1687949">
                  <a:moveTo>
                    <a:pt x="0" y="0"/>
                  </a:moveTo>
                  <a:lnTo>
                    <a:pt x="3525628" y="0"/>
                  </a:lnTo>
                  <a:lnTo>
                    <a:pt x="3525628" y="1490232"/>
                  </a:lnTo>
                  <a:cubicBezTo>
                    <a:pt x="3525628" y="1599428"/>
                    <a:pt x="3437107" y="1687949"/>
                    <a:pt x="3327911" y="1687949"/>
                  </a:cubicBezTo>
                  <a:lnTo>
                    <a:pt x="0" y="1687949"/>
                  </a:ln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8" name="Rettangolo 47">
            <a:extLst>
              <a:ext uri="{FF2B5EF4-FFF2-40B4-BE49-F238E27FC236}">
                <a16:creationId xmlns:a16="http://schemas.microsoft.com/office/drawing/2014/main" id="{AF3530F3-D093-4D50-AA36-270E98021DF5}"/>
              </a:ext>
            </a:extLst>
          </p:cNvPr>
          <p:cNvSpPr/>
          <p:nvPr/>
        </p:nvSpPr>
        <p:spPr>
          <a:xfrm>
            <a:off x="3305890" y="5783808"/>
            <a:ext cx="623123" cy="1518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4668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73192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OpenCTI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34579" y="2505960"/>
            <a:ext cx="6012832" cy="1478570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dirty="0" err="1"/>
              <a:t>Arrivati</a:t>
            </a:r>
            <a:r>
              <a:rPr lang="en-US" dirty="0"/>
              <a:t> a </a:t>
            </a:r>
            <a:r>
              <a:rPr lang="en-US" dirty="0" err="1"/>
              <a:t>questo</a:t>
            </a:r>
            <a:r>
              <a:rPr lang="en-US" dirty="0"/>
              <a:t> punto, </a:t>
            </a:r>
            <a:r>
              <a:rPr lang="en-US" dirty="0" err="1"/>
              <a:t>sarà</a:t>
            </a:r>
            <a:r>
              <a:rPr lang="en-US" dirty="0"/>
              <a:t> </a:t>
            </a:r>
            <a:r>
              <a:rPr lang="en-US" dirty="0" err="1"/>
              <a:t>possibile</a:t>
            </a:r>
            <a:r>
              <a:rPr lang="en-US" dirty="0"/>
              <a:t> </a:t>
            </a:r>
            <a:r>
              <a:rPr lang="en-US" dirty="0" err="1"/>
              <a:t>accedere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dashboard di </a:t>
            </a:r>
            <a:r>
              <a:rPr lang="en-US" dirty="0" err="1"/>
              <a:t>OpenCTI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altre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, </a:t>
            </a:r>
            <a:r>
              <a:rPr lang="en-US" dirty="0" err="1"/>
              <a:t>ricordando</a:t>
            </a:r>
            <a:r>
              <a:rPr lang="en-US" dirty="0"/>
              <a:t>, </a:t>
            </a:r>
            <a:r>
              <a:rPr lang="en-US" dirty="0" err="1"/>
              <a:t>ovviamente</a:t>
            </a:r>
            <a:r>
              <a:rPr lang="en-US" dirty="0"/>
              <a:t>, di </a:t>
            </a:r>
            <a:r>
              <a:rPr lang="en-US" dirty="0" err="1"/>
              <a:t>usare</a:t>
            </a:r>
            <a:r>
              <a:rPr lang="en-US" dirty="0"/>
              <a:t> il nuovo IP per </a:t>
            </a:r>
            <a:r>
              <a:rPr lang="en-US" dirty="0" err="1"/>
              <a:t>comporre</a:t>
            </a:r>
            <a:r>
              <a:rPr lang="en-US" dirty="0"/>
              <a:t> </a:t>
            </a:r>
            <a:r>
              <a:rPr lang="en-US" dirty="0" err="1"/>
              <a:t>l’URL</a:t>
            </a:r>
            <a:r>
              <a:rPr lang="en-US" dirty="0"/>
              <a:t> da </a:t>
            </a:r>
            <a:r>
              <a:rPr lang="en-US" dirty="0" err="1"/>
              <a:t>contattare</a:t>
            </a:r>
            <a:r>
              <a:rPr lang="en-US" dirty="0"/>
              <a:t> via browser.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7D34F62D-4C5C-47CF-9FCF-E8547E6B5392}"/>
              </a:ext>
            </a:extLst>
          </p:cNvPr>
          <p:cNvGrpSpPr/>
          <p:nvPr/>
        </p:nvGrpSpPr>
        <p:grpSpPr>
          <a:xfrm>
            <a:off x="1096961" y="1803443"/>
            <a:ext cx="3584919" cy="4116536"/>
            <a:chOff x="1096961" y="2249487"/>
            <a:chExt cx="3584919" cy="411653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F90D36B9-4E74-4014-8DC5-943376407250}"/>
                </a:ext>
              </a:extLst>
            </p:cNvPr>
            <p:cNvGrpSpPr/>
            <p:nvPr/>
          </p:nvGrpSpPr>
          <p:grpSpPr>
            <a:xfrm>
              <a:off x="1141411" y="4111188"/>
              <a:ext cx="3540469" cy="1679143"/>
              <a:chOff x="1141411" y="4111188"/>
              <a:chExt cx="3540469" cy="1679143"/>
            </a:xfrm>
          </p:grpSpPr>
          <p:pic>
            <p:nvPicPr>
              <p:cNvPr id="10" name="Immagine 9">
                <a:extLst>
                  <a:ext uri="{FF2B5EF4-FFF2-40B4-BE49-F238E27FC236}">
                    <a16:creationId xmlns:a16="http://schemas.microsoft.com/office/drawing/2014/main" id="{1FFB1DCF-EF83-428F-ADEB-58133246E7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64635" b="68891"/>
              <a:stretch/>
            </p:blipFill>
            <p:spPr>
              <a:xfrm>
                <a:off x="1141411" y="4111188"/>
                <a:ext cx="3540469" cy="1679143"/>
              </a:xfrm>
              <a:custGeom>
                <a:avLst/>
                <a:gdLst/>
                <a:ahLst/>
                <a:cxnLst/>
                <a:rect l="l" t="t" r="r" b="b"/>
                <a:pathLst>
                  <a:path w="3525628" h="1687949">
                    <a:moveTo>
                      <a:pt x="0" y="0"/>
                    </a:moveTo>
                    <a:lnTo>
                      <a:pt x="3525628" y="0"/>
                    </a:lnTo>
                    <a:lnTo>
                      <a:pt x="3525628" y="1490232"/>
                    </a:lnTo>
                    <a:cubicBezTo>
                      <a:pt x="3525628" y="1599428"/>
                      <a:pt x="3437107" y="1687949"/>
                      <a:pt x="3327911" y="1687949"/>
                    </a:cubicBezTo>
                    <a:lnTo>
                      <a:pt x="0" y="1687949"/>
                    </a:lnTo>
                    <a:close/>
                  </a:path>
                </a:pathLst>
              </a:custGeom>
              <a:ln w="19050" cap="sq">
                <a:solidFill>
                  <a:schemeClr val="tx2">
                    <a:lumMod val="60000"/>
                    <a:lumOff val="40000"/>
                    <a:alpha val="60000"/>
                  </a:schemeClr>
                </a:solidFill>
                <a:miter lim="800000"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7" name="Rettangolo 46">
                <a:extLst>
                  <a:ext uri="{FF2B5EF4-FFF2-40B4-BE49-F238E27FC236}">
                    <a16:creationId xmlns:a16="http://schemas.microsoft.com/office/drawing/2014/main" id="{E290621B-EDE7-4A8B-8D53-47100F2AC521}"/>
                  </a:ext>
                </a:extLst>
              </p:cNvPr>
              <p:cNvSpPr/>
              <p:nvPr/>
            </p:nvSpPr>
            <p:spPr>
              <a:xfrm>
                <a:off x="2444244" y="4308153"/>
                <a:ext cx="1063887" cy="1557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43133A1D-F735-4061-8CDF-A19EF037EB49}"/>
                </a:ext>
              </a:extLst>
            </p:cNvPr>
            <p:cNvSpPr txBox="1"/>
            <p:nvPr/>
          </p:nvSpPr>
          <p:spPr>
            <a:xfrm>
              <a:off x="1096961" y="5873580"/>
              <a:ext cx="357967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dirty="0" err="1"/>
                <a:t>Dashborad</a:t>
              </a:r>
              <a:r>
                <a:rPr lang="it-IT" sz="1300" dirty="0"/>
                <a:t> di </a:t>
              </a:r>
              <a:r>
                <a:rPr lang="it-IT" sz="1300" dirty="0" err="1"/>
                <a:t>OpenCTI</a:t>
              </a:r>
              <a:r>
                <a:rPr lang="it-IT" sz="1300" dirty="0"/>
                <a:t> acceduta, rispettivamente, da uno smartphone e dall’Host della VM</a:t>
              </a:r>
            </a:p>
          </p:txBody>
        </p:sp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0A030AA4-18D7-4DCD-9D7B-D7F90C86E1B3}"/>
                </a:ext>
              </a:extLst>
            </p:cNvPr>
            <p:cNvGrpSpPr/>
            <p:nvPr/>
          </p:nvGrpSpPr>
          <p:grpSpPr>
            <a:xfrm>
              <a:off x="1141411" y="2249487"/>
              <a:ext cx="3535221" cy="1696894"/>
              <a:chOff x="1141411" y="2249487"/>
              <a:chExt cx="3535221" cy="1696894"/>
            </a:xfrm>
          </p:grpSpPr>
          <p:pic>
            <p:nvPicPr>
              <p:cNvPr id="58" name="Immagine 57">
                <a:extLst>
                  <a:ext uri="{FF2B5EF4-FFF2-40B4-BE49-F238E27FC236}">
                    <a16:creationId xmlns:a16="http://schemas.microsoft.com/office/drawing/2014/main" id="{3C80B28D-252A-40DE-A16B-1B459F91A3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4" t="-129" r="-548" b="77506"/>
              <a:stretch/>
            </p:blipFill>
            <p:spPr>
              <a:xfrm>
                <a:off x="1141411" y="2249487"/>
                <a:ext cx="3535221" cy="1696894"/>
              </a:xfrm>
              <a:custGeom>
                <a:avLst/>
                <a:gdLst/>
                <a:ahLst/>
                <a:cxnLst/>
                <a:rect l="l" t="t" r="r" b="b"/>
                <a:pathLst>
                  <a:path w="3525628" h="1692529">
                    <a:moveTo>
                      <a:pt x="197717" y="0"/>
                    </a:moveTo>
                    <a:lnTo>
                      <a:pt x="3525628" y="0"/>
                    </a:lnTo>
                    <a:lnTo>
                      <a:pt x="3525628" y="1692529"/>
                    </a:lnTo>
                    <a:lnTo>
                      <a:pt x="0" y="1692529"/>
                    </a:lnTo>
                    <a:lnTo>
                      <a:pt x="0" y="197717"/>
                    </a:lnTo>
                    <a:cubicBezTo>
                      <a:pt x="0" y="88521"/>
                      <a:pt x="88521" y="0"/>
                      <a:pt x="197717" y="0"/>
                    </a:cubicBezTo>
                    <a:close/>
                  </a:path>
                </a:pathLst>
              </a:custGeom>
              <a:ln w="19050" cap="sq">
                <a:solidFill>
                  <a:schemeClr val="tx2">
                    <a:lumMod val="60000"/>
                    <a:lumOff val="40000"/>
                    <a:alpha val="60000"/>
                  </a:schemeClr>
                </a:solidFill>
                <a:miter lim="800000"/>
              </a:ln>
              <a:effectLst>
                <a:outerShdw blurRad="889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48" name="Rettangolo 47">
                <a:extLst>
                  <a:ext uri="{FF2B5EF4-FFF2-40B4-BE49-F238E27FC236}">
                    <a16:creationId xmlns:a16="http://schemas.microsoft.com/office/drawing/2014/main" id="{8E109CEC-1643-495F-BFA4-F26A79BF7F1B}"/>
                  </a:ext>
                </a:extLst>
              </p:cNvPr>
              <p:cNvSpPr/>
              <p:nvPr/>
            </p:nvSpPr>
            <p:spPr>
              <a:xfrm>
                <a:off x="2553073" y="2604506"/>
                <a:ext cx="846228" cy="22220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448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0D976396-8CE8-4BF2-9DC5-673B163BF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7" name="Group 10">
            <a:extLst>
              <a:ext uri="{FF2B5EF4-FFF2-40B4-BE49-F238E27FC236}">
                <a16:creationId xmlns:a16="http://schemas.microsoft.com/office/drawing/2014/main" id="{A44B4622-6C6D-4357-A6BF-4ADFA8DA21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A6CB2A-1AFB-42D7-B4D3-09501FC35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19A439D3-6BFA-467E-9C22-BF0C1FD65D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593FFA50-28FC-4AF0-9495-DE41440E2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0FB68F07-772E-4629-8A61-4055832545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171702FF-8A66-4576-99E0-BDC7F66921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219C2ADE-5C69-47AA-8D54-BE49D729F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C487C228-6327-47B1-9104-758366F37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60D29978-A75A-4AD7-9CC0-4D7B319F6A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98663D8F-6AE3-4218-8182-DAE2492F1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014E41A5-C714-4745-9686-32FB4E436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EDE53C48-191C-4CFD-AB1D-FB59BFB483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9A3D5918-3D8D-466A-8957-6DCC2A825C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654EFECB-3569-4BBF-9D95-4ACD81E62C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E56DFCE7-4DFC-4858-97A4-ABAF50983F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DCF8ABF1-40B7-44F4-A1BC-1E848A3835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60D92462-1463-4854-9F70-C7B777DEF1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686E16F7-2865-4453-AC56-DC876A5B8E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ADB22857-7E4E-478F-9352-4890B7A5B1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450AB6CE-E6F8-4D31-9ED2-5C5408A72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C2627500-57B7-4F39-9460-E1CE427180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863C2166-F2F9-4CCF-9FC2-91A768C03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F40FC89F-F227-4970-86FB-7A17897404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468468EA-0FA9-44EB-B2C1-6893ABFACF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A503597C-CCAD-49B3-BAFA-F4D71D817C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8B22EA19-D703-4E10-B794-58D6FF78ED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19FC3869-8130-40B9-9DF8-C269F5EDB1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471DF0DF-0D8D-4BF4-B0FC-0C828813E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DF28C461-B139-4B6F-B409-26F9E31584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8B3C18F-4FA0-40BA-B7A3-60A37711FC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111C211C-7FAF-452A-AAFC-C664199EA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3325D432-947F-4BC5-B6C4-CD6C8180A6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C9F22CCB-3D63-42A9-917E-1677E92E04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2BD44110-60CE-420C-9195-A26160C5B3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FD0647CE-B225-45C3-A3FF-B2B2F008A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88472412-E163-4BB9-9D32-963604F346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F20CE1F8-C3D0-4B3A-85F6-DA59AA8908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706C22A0-01DE-486E-B0A9-66F5E7F46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E3EA80D9-86C1-4171-A66F-DA17AF525F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025C50E7-1ACD-40F2-B61B-8C581A02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29" name="Picture 2">
            <a:extLst>
              <a:ext uri="{FF2B5EF4-FFF2-40B4-BE49-F238E27FC236}">
                <a16:creationId xmlns:a16="http://schemas.microsoft.com/office/drawing/2014/main" id="{07D54E63-6018-454A-93F0-E71F2CAF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1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8" name="Group 53">
            <a:extLst>
              <a:ext uri="{FF2B5EF4-FFF2-40B4-BE49-F238E27FC236}">
                <a16:creationId xmlns:a16="http://schemas.microsoft.com/office/drawing/2014/main" id="{B76DCF88-9FB4-41A5-9112-2DACF647A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53888" cy="6858001"/>
            <a:chOff x="-14288" y="0"/>
            <a:chExt cx="12053888" cy="685800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6F7EFA6-48F2-420F-82CA-8AA802FA6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7" name="Rectangle 5">
                <a:extLst>
                  <a:ext uri="{FF2B5EF4-FFF2-40B4-BE49-F238E27FC236}">
                    <a16:creationId xmlns:a16="http://schemas.microsoft.com/office/drawing/2014/main" id="{FA452E88-1FB3-4289-86E4-B0BB1AAE01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6">
                <a:extLst>
                  <a:ext uri="{FF2B5EF4-FFF2-40B4-BE49-F238E27FC236}">
                    <a16:creationId xmlns:a16="http://schemas.microsoft.com/office/drawing/2014/main" id="{66CFC533-08E0-41AA-B2AD-36657A395C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7">
                <a:extLst>
                  <a:ext uri="{FF2B5EF4-FFF2-40B4-BE49-F238E27FC236}">
                    <a16:creationId xmlns:a16="http://schemas.microsoft.com/office/drawing/2014/main" id="{0FD3CE26-31AC-4694-B3E9-1F7D2CFB2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8">
                <a:extLst>
                  <a:ext uri="{FF2B5EF4-FFF2-40B4-BE49-F238E27FC236}">
                    <a16:creationId xmlns:a16="http://schemas.microsoft.com/office/drawing/2014/main" id="{3CA89DE8-5A37-4596-9C19-4D2A3D17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8C5D5490-BF3C-4679-B5F2-9E10CA0FD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2" name="Freeform 10">
                <a:extLst>
                  <a:ext uri="{FF2B5EF4-FFF2-40B4-BE49-F238E27FC236}">
                    <a16:creationId xmlns:a16="http://schemas.microsoft.com/office/drawing/2014/main" id="{E2BB4F68-4B11-40C7-B70D-507E302B3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11">
                <a:extLst>
                  <a:ext uri="{FF2B5EF4-FFF2-40B4-BE49-F238E27FC236}">
                    <a16:creationId xmlns:a16="http://schemas.microsoft.com/office/drawing/2014/main" id="{D32DD7E7-30ED-4C44-9AFB-D641492C62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12">
                <a:extLst>
                  <a:ext uri="{FF2B5EF4-FFF2-40B4-BE49-F238E27FC236}">
                    <a16:creationId xmlns:a16="http://schemas.microsoft.com/office/drawing/2014/main" id="{5A35898D-93D3-414D-9414-6E9948BFD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13">
                <a:extLst>
                  <a:ext uri="{FF2B5EF4-FFF2-40B4-BE49-F238E27FC236}">
                    <a16:creationId xmlns:a16="http://schemas.microsoft.com/office/drawing/2014/main" id="{CCBD18B2-885C-4D39-BBF8-B25BD6240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14">
                <a:extLst>
                  <a:ext uri="{FF2B5EF4-FFF2-40B4-BE49-F238E27FC236}">
                    <a16:creationId xmlns:a16="http://schemas.microsoft.com/office/drawing/2014/main" id="{2D7C1B8F-757D-4404-9084-1259E4CF3C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5">
                <a:extLst>
                  <a:ext uri="{FF2B5EF4-FFF2-40B4-BE49-F238E27FC236}">
                    <a16:creationId xmlns:a16="http://schemas.microsoft.com/office/drawing/2014/main" id="{D009D7B4-6B3E-4D8B-B171-DDC7E33C32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Line 16">
                <a:extLst>
                  <a:ext uri="{FF2B5EF4-FFF2-40B4-BE49-F238E27FC236}">
                    <a16:creationId xmlns:a16="http://schemas.microsoft.com/office/drawing/2014/main" id="{6BA54243-661C-40AB-9752-597FD75719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79" name="Freeform 17">
                <a:extLst>
                  <a:ext uri="{FF2B5EF4-FFF2-40B4-BE49-F238E27FC236}">
                    <a16:creationId xmlns:a16="http://schemas.microsoft.com/office/drawing/2014/main" id="{2024F2C0-F211-4AB1-8B2C-4583C88381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8">
                <a:extLst>
                  <a:ext uri="{FF2B5EF4-FFF2-40B4-BE49-F238E27FC236}">
                    <a16:creationId xmlns:a16="http://schemas.microsoft.com/office/drawing/2014/main" id="{ECA788FB-1175-4565-B00C-DCABADC612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9">
                <a:extLst>
                  <a:ext uri="{FF2B5EF4-FFF2-40B4-BE49-F238E27FC236}">
                    <a16:creationId xmlns:a16="http://schemas.microsoft.com/office/drawing/2014/main" id="{12CF18FB-9E24-4B69-B810-97A5C90808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20">
                <a:extLst>
                  <a:ext uri="{FF2B5EF4-FFF2-40B4-BE49-F238E27FC236}">
                    <a16:creationId xmlns:a16="http://schemas.microsoft.com/office/drawing/2014/main" id="{D734BB2E-A007-4F54-A7BB-0F4EE9D2F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Rectangle 21">
                <a:extLst>
                  <a:ext uri="{FF2B5EF4-FFF2-40B4-BE49-F238E27FC236}">
                    <a16:creationId xmlns:a16="http://schemas.microsoft.com/office/drawing/2014/main" id="{7E290049-75AE-43A0-8203-D68C6B7C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22">
                <a:extLst>
                  <a:ext uri="{FF2B5EF4-FFF2-40B4-BE49-F238E27FC236}">
                    <a16:creationId xmlns:a16="http://schemas.microsoft.com/office/drawing/2014/main" id="{CBAD5CE6-5699-4759-B1B6-EF20457BF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23">
                <a:extLst>
                  <a:ext uri="{FF2B5EF4-FFF2-40B4-BE49-F238E27FC236}">
                    <a16:creationId xmlns:a16="http://schemas.microsoft.com/office/drawing/2014/main" id="{69C07EED-FD36-4060-A9A8-4E49F5ECDC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24">
                <a:extLst>
                  <a:ext uri="{FF2B5EF4-FFF2-40B4-BE49-F238E27FC236}">
                    <a16:creationId xmlns:a16="http://schemas.microsoft.com/office/drawing/2014/main" id="{7ED02DC3-00A5-45D0-94C5-31252B5BF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5">
                <a:extLst>
                  <a:ext uri="{FF2B5EF4-FFF2-40B4-BE49-F238E27FC236}">
                    <a16:creationId xmlns:a16="http://schemas.microsoft.com/office/drawing/2014/main" id="{FBB1DD7B-20A9-4CE4-8C3F-4BACA4B1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26">
                <a:extLst>
                  <a:ext uri="{FF2B5EF4-FFF2-40B4-BE49-F238E27FC236}">
                    <a16:creationId xmlns:a16="http://schemas.microsoft.com/office/drawing/2014/main" id="{9212DCB8-6894-4996-A625-BD88764798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7">
                <a:extLst>
                  <a:ext uri="{FF2B5EF4-FFF2-40B4-BE49-F238E27FC236}">
                    <a16:creationId xmlns:a16="http://schemas.microsoft.com/office/drawing/2014/main" id="{2780A787-D6A2-488F-8216-5042F5F4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8">
                <a:extLst>
                  <a:ext uri="{FF2B5EF4-FFF2-40B4-BE49-F238E27FC236}">
                    <a16:creationId xmlns:a16="http://schemas.microsoft.com/office/drawing/2014/main" id="{B7C6F9B6-0207-4245-A568-F1D5C1F93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9">
                <a:extLst>
                  <a:ext uri="{FF2B5EF4-FFF2-40B4-BE49-F238E27FC236}">
                    <a16:creationId xmlns:a16="http://schemas.microsoft.com/office/drawing/2014/main" id="{EC03E80E-65E6-43D2-800C-D3E5CEF16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30">
                <a:extLst>
                  <a:ext uri="{FF2B5EF4-FFF2-40B4-BE49-F238E27FC236}">
                    <a16:creationId xmlns:a16="http://schemas.microsoft.com/office/drawing/2014/main" id="{7B132E67-47FB-491E-98DA-D28ADE8D1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31">
                <a:extLst>
                  <a:ext uri="{FF2B5EF4-FFF2-40B4-BE49-F238E27FC236}">
                    <a16:creationId xmlns:a16="http://schemas.microsoft.com/office/drawing/2014/main" id="{6512933D-AB97-4D6F-86DA-6AAEB9F73A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D2AAD483-B4B4-4901-9C1B-F391F3B1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57" name="Freeform 32">
                <a:extLst>
                  <a:ext uri="{FF2B5EF4-FFF2-40B4-BE49-F238E27FC236}">
                    <a16:creationId xmlns:a16="http://schemas.microsoft.com/office/drawing/2014/main" id="{26CA00F2-52DB-420A-B2CE-622E244934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33">
                <a:extLst>
                  <a:ext uri="{FF2B5EF4-FFF2-40B4-BE49-F238E27FC236}">
                    <a16:creationId xmlns:a16="http://schemas.microsoft.com/office/drawing/2014/main" id="{6D6F23D3-1299-402E-B7E6-EA5245060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34">
                <a:extLst>
                  <a:ext uri="{FF2B5EF4-FFF2-40B4-BE49-F238E27FC236}">
                    <a16:creationId xmlns:a16="http://schemas.microsoft.com/office/drawing/2014/main" id="{680732F5-25A5-4A7F-958D-7F01293BFD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5">
                <a:extLst>
                  <a:ext uri="{FF2B5EF4-FFF2-40B4-BE49-F238E27FC236}">
                    <a16:creationId xmlns:a16="http://schemas.microsoft.com/office/drawing/2014/main" id="{20817740-C1CF-458F-9A10-051C0289BF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6">
                <a:extLst>
                  <a:ext uri="{FF2B5EF4-FFF2-40B4-BE49-F238E27FC236}">
                    <a16:creationId xmlns:a16="http://schemas.microsoft.com/office/drawing/2014/main" id="{3BB94575-5155-4DE7-A304-54E256B61D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2" name="Freeform 37">
                <a:extLst>
                  <a:ext uri="{FF2B5EF4-FFF2-40B4-BE49-F238E27FC236}">
                    <a16:creationId xmlns:a16="http://schemas.microsoft.com/office/drawing/2014/main" id="{E887FE25-3092-4CE9-B181-EF67C21BCC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8">
                <a:extLst>
                  <a:ext uri="{FF2B5EF4-FFF2-40B4-BE49-F238E27FC236}">
                    <a16:creationId xmlns:a16="http://schemas.microsoft.com/office/drawing/2014/main" id="{2FE2B836-E249-4A78-AB56-CDB45BDAC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9">
                <a:extLst>
                  <a:ext uri="{FF2B5EF4-FFF2-40B4-BE49-F238E27FC236}">
                    <a16:creationId xmlns:a16="http://schemas.microsoft.com/office/drawing/2014/main" id="{BDE04C1F-8A69-422B-8E02-02FB26022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40">
                <a:extLst>
                  <a:ext uri="{FF2B5EF4-FFF2-40B4-BE49-F238E27FC236}">
                    <a16:creationId xmlns:a16="http://schemas.microsoft.com/office/drawing/2014/main" id="{00208B4E-96A5-46F3-9FF0-C117FA8EE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Rectangle 41">
                <a:extLst>
                  <a:ext uri="{FF2B5EF4-FFF2-40B4-BE49-F238E27FC236}">
                    <a16:creationId xmlns:a16="http://schemas.microsoft.com/office/drawing/2014/main" id="{B2C8F532-05B8-4D61-A815-E225640B4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60" name="Rectangle 94">
            <a:extLst>
              <a:ext uri="{FF2B5EF4-FFF2-40B4-BE49-F238E27FC236}">
                <a16:creationId xmlns:a16="http://schemas.microsoft.com/office/drawing/2014/main" id="{4E5D51F4-4B2C-4E92-AD42-C0F8079BD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90ADF90-29DF-49C2-92C5-E75C306E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100" y="-11384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8D94EBD0-9E98-49B5-BCBB-C0E75E659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D234D58E-884C-476F-9B2D-7E6C29BCD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6146033F-CB0A-44E4-A16A-95C026C90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22004D0A-5BA4-4D6F-AE5B-BCCF1CDB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19D61DD8-7030-4EF7-974E-9F87E80553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79CE806A-0577-41E9-8F07-B6A7EFB4E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6F58E8F2-EAC5-477C-93D6-1AC0E034F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E90C5478-265D-4D73-8259-A0369435C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AB688B6B-CD3A-4D50-B661-3BFFEE2D3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222BB8A2-A9CF-40A0-92DC-F2456B8B7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E920BBCC-C237-4B3E-B2DA-B8172A392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8A6B29A0-A4F7-448E-88D5-26F690D81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B52A6476-E345-40C8-AE07-B93E8A7EC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518D32FD-7EA1-4C43-AA4B-B9E10B68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4AA62115-722D-4045-AE1B-771314CA2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2C94E681-7784-4E31-B5B5-DDBF9C614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9578B6A7-2499-4CFF-A6E5-0FDB1B8A2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16B8D001-28C9-49CB-9B96-4D67E218C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90576248-23CA-477D-A630-4EA4F06F8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29F00424-4DC1-4DD5-B429-EB428628A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4D03BC62-061A-46A3-AEB3-75C125F3A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7C0B4D4C-7EC6-47E0-8F9C-E0C4BCCE1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346BF759-C964-4656-9724-9F6B9E75F6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21A41F6C-9A3A-4A88-8369-173CEC967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C7719558-E4BA-41E1-AE9B-8B7C2826D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685AD44B-443D-473E-BBE4-6877C1A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59D25FFB-6A08-4A00-8BE1-8C987B3D9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6" name="Picture 2">
            <a:extLst>
              <a:ext uri="{FF2B5EF4-FFF2-40B4-BE49-F238E27FC236}">
                <a16:creationId xmlns:a16="http://schemas.microsoft.com/office/drawing/2014/main" id="{E642A42B-C95B-433E-9A81-2174F72875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4C3D77CC-6916-4BF8-8CDF-71E4BF2E6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6E8897B-113F-4BE0-A8B0-6467E5A2E0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0" y="-9998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1" name="Rectangle 5">
              <a:extLst>
                <a:ext uri="{FF2B5EF4-FFF2-40B4-BE49-F238E27FC236}">
                  <a16:creationId xmlns:a16="http://schemas.microsoft.com/office/drawing/2014/main" id="{8C790BB1-DB5D-4D11-ACA1-045F7B5D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2" name="Freeform 6">
              <a:extLst>
                <a:ext uri="{FF2B5EF4-FFF2-40B4-BE49-F238E27FC236}">
                  <a16:creationId xmlns:a16="http://schemas.microsoft.com/office/drawing/2014/main" id="{14E82C3E-2BBF-4E7A-A4F1-B092898AF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7">
              <a:extLst>
                <a:ext uri="{FF2B5EF4-FFF2-40B4-BE49-F238E27FC236}">
                  <a16:creationId xmlns:a16="http://schemas.microsoft.com/office/drawing/2014/main" id="{BBD9DCED-205F-40C0-A8F6-09CA8AC21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8">
              <a:extLst>
                <a:ext uri="{FF2B5EF4-FFF2-40B4-BE49-F238E27FC236}">
                  <a16:creationId xmlns:a16="http://schemas.microsoft.com/office/drawing/2014/main" id="{3E6B6536-B16B-44C8-BF75-0B51F159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9">
              <a:extLst>
                <a:ext uri="{FF2B5EF4-FFF2-40B4-BE49-F238E27FC236}">
                  <a16:creationId xmlns:a16="http://schemas.microsoft.com/office/drawing/2014/main" id="{08673EBA-802C-469A-80AB-14A951A75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0">
              <a:extLst>
                <a:ext uri="{FF2B5EF4-FFF2-40B4-BE49-F238E27FC236}">
                  <a16:creationId xmlns:a16="http://schemas.microsoft.com/office/drawing/2014/main" id="{75BB5611-2E78-4C27-8778-E8A39B1573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1">
              <a:extLst>
                <a:ext uri="{FF2B5EF4-FFF2-40B4-BE49-F238E27FC236}">
                  <a16:creationId xmlns:a16="http://schemas.microsoft.com/office/drawing/2014/main" id="{DCA85219-9A72-4256-A50C-799C0D0AE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2">
              <a:extLst>
                <a:ext uri="{FF2B5EF4-FFF2-40B4-BE49-F238E27FC236}">
                  <a16:creationId xmlns:a16="http://schemas.microsoft.com/office/drawing/2014/main" id="{46E28662-9979-4ACD-9DB1-9E4B1814FC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3">
              <a:extLst>
                <a:ext uri="{FF2B5EF4-FFF2-40B4-BE49-F238E27FC236}">
                  <a16:creationId xmlns:a16="http://schemas.microsoft.com/office/drawing/2014/main" id="{A057C9FB-3B25-4A5E-A20E-B7773732E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4">
              <a:extLst>
                <a:ext uri="{FF2B5EF4-FFF2-40B4-BE49-F238E27FC236}">
                  <a16:creationId xmlns:a16="http://schemas.microsoft.com/office/drawing/2014/main" id="{596D5A52-895F-4C7B-BCEC-E4AB25C7E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5">
              <a:extLst>
                <a:ext uri="{FF2B5EF4-FFF2-40B4-BE49-F238E27FC236}">
                  <a16:creationId xmlns:a16="http://schemas.microsoft.com/office/drawing/2014/main" id="{A3BFF1E9-0954-48E0-A32B-066414467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Line 16">
              <a:extLst>
                <a:ext uri="{FF2B5EF4-FFF2-40B4-BE49-F238E27FC236}">
                  <a16:creationId xmlns:a16="http://schemas.microsoft.com/office/drawing/2014/main" id="{40592818-8A9B-429B-8166-22A0893CB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43" name="Freeform 17">
              <a:extLst>
                <a:ext uri="{FF2B5EF4-FFF2-40B4-BE49-F238E27FC236}">
                  <a16:creationId xmlns:a16="http://schemas.microsoft.com/office/drawing/2014/main" id="{F52399E8-91EF-4363-81C4-4EBE3790A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8">
              <a:extLst>
                <a:ext uri="{FF2B5EF4-FFF2-40B4-BE49-F238E27FC236}">
                  <a16:creationId xmlns:a16="http://schemas.microsoft.com/office/drawing/2014/main" id="{0DE18992-35FF-4D27-AAB7-88D9A7881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9">
              <a:extLst>
                <a:ext uri="{FF2B5EF4-FFF2-40B4-BE49-F238E27FC236}">
                  <a16:creationId xmlns:a16="http://schemas.microsoft.com/office/drawing/2014/main" id="{162D7313-86C3-45AF-AC7A-C5429A228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0">
              <a:extLst>
                <a:ext uri="{FF2B5EF4-FFF2-40B4-BE49-F238E27FC236}">
                  <a16:creationId xmlns:a16="http://schemas.microsoft.com/office/drawing/2014/main" id="{4033A1EE-166E-4246-AB00-AA91D7B8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Rectangle 21">
              <a:extLst>
                <a:ext uri="{FF2B5EF4-FFF2-40B4-BE49-F238E27FC236}">
                  <a16:creationId xmlns:a16="http://schemas.microsoft.com/office/drawing/2014/main" id="{9F5BA15F-D1CD-44A2-B643-290576317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8" name="Freeform 22">
              <a:extLst>
                <a:ext uri="{FF2B5EF4-FFF2-40B4-BE49-F238E27FC236}">
                  <a16:creationId xmlns:a16="http://schemas.microsoft.com/office/drawing/2014/main" id="{673D8FDD-D165-4834-B9F4-E15C5EBD5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3">
              <a:extLst>
                <a:ext uri="{FF2B5EF4-FFF2-40B4-BE49-F238E27FC236}">
                  <a16:creationId xmlns:a16="http://schemas.microsoft.com/office/drawing/2014/main" id="{314E2D52-365D-407E-A832-01E0F8604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4">
              <a:extLst>
                <a:ext uri="{FF2B5EF4-FFF2-40B4-BE49-F238E27FC236}">
                  <a16:creationId xmlns:a16="http://schemas.microsoft.com/office/drawing/2014/main" id="{299BE646-A2B8-42AB-8DE3-9E38BF21D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5">
              <a:extLst>
                <a:ext uri="{FF2B5EF4-FFF2-40B4-BE49-F238E27FC236}">
                  <a16:creationId xmlns:a16="http://schemas.microsoft.com/office/drawing/2014/main" id="{B6CBF7F9-54D6-418C-B679-4A03F1AF11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6">
              <a:extLst>
                <a:ext uri="{FF2B5EF4-FFF2-40B4-BE49-F238E27FC236}">
                  <a16:creationId xmlns:a16="http://schemas.microsoft.com/office/drawing/2014/main" id="{2B8FDD23-E511-4B50-8A45-E25C8EBFB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7">
              <a:extLst>
                <a:ext uri="{FF2B5EF4-FFF2-40B4-BE49-F238E27FC236}">
                  <a16:creationId xmlns:a16="http://schemas.microsoft.com/office/drawing/2014/main" id="{B04AC64C-ACEE-462D-95F2-3D82FF090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8">
              <a:extLst>
                <a:ext uri="{FF2B5EF4-FFF2-40B4-BE49-F238E27FC236}">
                  <a16:creationId xmlns:a16="http://schemas.microsoft.com/office/drawing/2014/main" id="{9E0086A8-06D1-484E-805F-460346EB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9">
              <a:extLst>
                <a:ext uri="{FF2B5EF4-FFF2-40B4-BE49-F238E27FC236}">
                  <a16:creationId xmlns:a16="http://schemas.microsoft.com/office/drawing/2014/main" id="{1952C3C6-3706-447A-A721-81155E748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0">
              <a:extLst>
                <a:ext uri="{FF2B5EF4-FFF2-40B4-BE49-F238E27FC236}">
                  <a16:creationId xmlns:a16="http://schemas.microsoft.com/office/drawing/2014/main" id="{F264C83C-EFE0-4E45-A20F-4A437FC28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1">
              <a:extLst>
                <a:ext uri="{FF2B5EF4-FFF2-40B4-BE49-F238E27FC236}">
                  <a16:creationId xmlns:a16="http://schemas.microsoft.com/office/drawing/2014/main" id="{7E1F77A7-8C12-430E-A0C7-386E9FECC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59" name="Picture 2">
            <a:extLst>
              <a:ext uri="{FF2B5EF4-FFF2-40B4-BE49-F238E27FC236}">
                <a16:creationId xmlns:a16="http://schemas.microsoft.com/office/drawing/2014/main" id="{B9535DE4-FAFA-446C-A46C-F06D18D30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13238"/>
            <a:ext cx="4062718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AE6E9E1-1BB1-4D40-91BC-DE8BE786C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134683"/>
            <a:ext cx="2743310" cy="42550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clients</a:t>
            </a:r>
          </a:p>
        </p:txBody>
      </p:sp>
      <p:graphicFrame>
        <p:nvGraphicFramePr>
          <p:cNvPr id="161" name="Segnaposto testo 2">
            <a:extLst>
              <a:ext uri="{FF2B5EF4-FFF2-40B4-BE49-F238E27FC236}">
                <a16:creationId xmlns:a16="http://schemas.microsoft.com/office/drawing/2014/main" id="{8FC9E9CD-E02F-438B-BFE0-DFF0DBC7AD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7455352"/>
              </p:ext>
            </p:extLst>
          </p:nvPr>
        </p:nvGraphicFramePr>
        <p:xfrm>
          <a:off x="4662189" y="1134682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657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E318AE-8791-4646-8C9E-D95C1DC3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Client in Python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66204F6-DFA6-49E5-9E2F-F371A373C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dirty="0"/>
              <a:t>La </a:t>
            </a:r>
            <a:r>
              <a:rPr lang="en-US" dirty="0" err="1"/>
              <a:t>classe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</a:t>
            </a:r>
            <a:r>
              <a:rPr lang="en-US" dirty="0" err="1"/>
              <a:t>OpenCTIApiClient</a:t>
            </a:r>
            <a:r>
              <a:rPr lang="en-US" dirty="0"/>
              <a:t>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tutto</a:t>
            </a:r>
            <a:r>
              <a:rPr lang="en-US" dirty="0"/>
              <a:t> </a:t>
            </a:r>
            <a:r>
              <a:rPr lang="en-US" dirty="0" err="1"/>
              <a:t>ciò</a:t>
            </a:r>
            <a:r>
              <a:rPr lang="en-US" dirty="0"/>
              <a:t> di cui </a:t>
            </a:r>
            <a:r>
              <a:rPr lang="en-US" dirty="0" err="1"/>
              <a:t>si</a:t>
            </a:r>
            <a:r>
              <a:rPr lang="en-US" dirty="0"/>
              <a:t> ha </a:t>
            </a:r>
            <a:r>
              <a:rPr lang="en-US" dirty="0" err="1"/>
              <a:t>bisogno</a:t>
            </a:r>
            <a:r>
              <a:rPr lang="en-US" dirty="0"/>
              <a:t> per </a:t>
            </a:r>
            <a:r>
              <a:rPr lang="en-US" dirty="0" err="1"/>
              <a:t>interagire</a:t>
            </a:r>
            <a:r>
              <a:rPr lang="en-US" dirty="0"/>
              <a:t> con la </a:t>
            </a:r>
            <a:r>
              <a:rPr lang="en-US" dirty="0" err="1"/>
              <a:t>piattaforma</a:t>
            </a:r>
            <a:r>
              <a:rPr lang="en-US" dirty="0"/>
              <a:t>, basta </a:t>
            </a:r>
            <a:r>
              <a:rPr lang="en-US" dirty="0" err="1"/>
              <a:t>soltanto</a:t>
            </a:r>
            <a:r>
              <a:rPr lang="en-US" dirty="0"/>
              <a:t> </a:t>
            </a:r>
            <a:r>
              <a:rPr lang="en-US" dirty="0" err="1"/>
              <a:t>inizializzarla</a:t>
            </a:r>
            <a:r>
              <a:rPr lang="en-US" dirty="0"/>
              <a:t> ed </a:t>
            </a:r>
            <a:r>
              <a:rPr lang="en-US" dirty="0" err="1"/>
              <a:t>importarla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la </a:t>
            </a:r>
            <a:r>
              <a:rPr lang="en-US" dirty="0" err="1"/>
              <a:t>libreria</a:t>
            </a:r>
            <a:r>
              <a:rPr lang="en-US" dirty="0"/>
              <a:t> pycti.</a:t>
            </a:r>
            <a:endParaRPr lang="it-IT" dirty="0"/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dirty="0" err="1"/>
              <a:t>Prerequisiti</a:t>
            </a:r>
            <a:r>
              <a:rPr lang="en-US" dirty="0"/>
              <a:t>: Python &gt;= 3</a:t>
            </a:r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dirty="0" err="1"/>
              <a:t>Installazione</a:t>
            </a:r>
            <a:r>
              <a:rPr lang="en-US" dirty="0"/>
              <a:t>: è </a:t>
            </a:r>
            <a:r>
              <a:rPr lang="en-US" dirty="0" err="1"/>
              <a:t>richiesta</a:t>
            </a:r>
            <a:r>
              <a:rPr lang="en-US" dirty="0"/>
              <a:t> </a:t>
            </a:r>
            <a:r>
              <a:rPr lang="en-US" dirty="0" err="1"/>
              <a:t>l’installazione</a:t>
            </a:r>
            <a:r>
              <a:rPr lang="en-US" dirty="0"/>
              <a:t> </a:t>
            </a:r>
            <a:r>
              <a:rPr lang="en-US" dirty="0" err="1"/>
              <a:t>dell’ultima</a:t>
            </a:r>
            <a:r>
              <a:rPr lang="en-US" dirty="0"/>
              <a:t> </a:t>
            </a:r>
            <a:r>
              <a:rPr lang="en-US" dirty="0" err="1"/>
              <a:t>versione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libreria</a:t>
            </a:r>
            <a:r>
              <a:rPr lang="en-US" dirty="0"/>
              <a:t> pycti </a:t>
            </a:r>
            <a:r>
              <a:rPr lang="en-US" dirty="0" err="1"/>
              <a:t>tramite</a:t>
            </a:r>
            <a:r>
              <a:rPr lang="en-US" dirty="0"/>
              <a:t> il </a:t>
            </a:r>
            <a:r>
              <a:rPr lang="en-US" dirty="0" err="1"/>
              <a:t>comando</a:t>
            </a:r>
            <a:r>
              <a:rPr lang="en-US" dirty="0"/>
              <a:t> </a:t>
            </a:r>
            <a:r>
              <a:rPr lang="en-US" i="1" dirty="0"/>
              <a:t>pip3 install pycti</a:t>
            </a:r>
          </a:p>
          <a:p>
            <a:pPr marL="57150" algn="just"/>
            <a:r>
              <a:rPr lang="it-IT" dirty="0"/>
              <a:t>È possibile trovare ulteriore documentazione, per la libreria </a:t>
            </a:r>
            <a:r>
              <a:rPr lang="it-IT" dirty="0" err="1"/>
              <a:t>pycti</a:t>
            </a:r>
            <a:r>
              <a:rPr lang="it-IT" dirty="0"/>
              <a:t>, al seguente link:</a:t>
            </a:r>
            <a:r>
              <a:rPr lang="it-IT" dirty="0">
                <a:latin typeface="Times New Roman"/>
                <a:cs typeface="Times New Roman"/>
              </a:rPr>
              <a:t> </a:t>
            </a:r>
            <a:r>
              <a:rPr lang="it-IT" dirty="0">
                <a:ea typeface="+mn-lt"/>
                <a:cs typeface="+mn-lt"/>
                <a:hlinkClick r:id="rId2"/>
              </a:rPr>
              <a:t>opencti-client-for-python.readthedocs.io</a:t>
            </a:r>
            <a:r>
              <a:rPr lang="it-IT" dirty="0">
                <a:solidFill>
                  <a:srgbClr val="FFFFFF"/>
                </a:solidFill>
                <a:latin typeface="TW Cen MT"/>
                <a:cs typeface="Times New Roman"/>
              </a:rPr>
              <a:t>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730586-EC51-4BD1-AD2D-88ACD2C1E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0" r="3" b="4836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2F6A4A2-EA15-4B50-8720-C464DEBBF790}"/>
              </a:ext>
            </a:extLst>
          </p:cNvPr>
          <p:cNvSpPr txBox="1"/>
          <p:nvPr/>
        </p:nvSpPr>
        <p:spPr>
          <a:xfrm>
            <a:off x="6393083" y="5602146"/>
            <a:ext cx="46626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dirty="0" err="1"/>
              <a:t>Esempio</a:t>
            </a:r>
            <a:r>
              <a:rPr lang="en-US" dirty="0"/>
              <a:t> di </a:t>
            </a:r>
            <a:r>
              <a:rPr lang="en-US" dirty="0" err="1"/>
              <a:t>inizializzazione</a:t>
            </a:r>
            <a:r>
              <a:rPr lang="en-US" dirty="0"/>
              <a:t> di un client e </a:t>
            </a:r>
            <a:r>
              <a:rPr lang="en-US" dirty="0" err="1"/>
              <a:t>creazione</a:t>
            </a:r>
            <a:r>
              <a:rPr lang="en-US" dirty="0"/>
              <a:t> di un </a:t>
            </a:r>
            <a:r>
              <a:rPr lang="en-US" dirty="0" err="1"/>
              <a:t>indicatore</a:t>
            </a:r>
          </a:p>
        </p:txBody>
      </p:sp>
    </p:spTree>
    <p:extLst>
      <p:ext uri="{BB962C8B-B14F-4D97-AF65-F5344CB8AC3E}">
        <p14:creationId xmlns:p14="http://schemas.microsoft.com/office/powerpoint/2010/main" val="739480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3B54EE56-CEC8-4067-8435-4D5937939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13">
            <a:extLst>
              <a:ext uri="{FF2B5EF4-FFF2-40B4-BE49-F238E27FC236}">
                <a16:creationId xmlns:a16="http://schemas.microsoft.com/office/drawing/2014/main" id="{6793DC89-E9E3-46CC-9998-C0B67D0F4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7EEEF19-9CA8-486F-AE73-DE73BF45FF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DAEF5323-92EC-4427-9CD7-68F76A357E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60D0FC30-2D0E-4781-B6AF-7B6493919D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819512AF-8BEB-4542-9F17-B3BFB03B32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3BB84AA6-0A41-420E-821B-7728AE492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CB68734A-25BD-4982-A209-2E5D1875B2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56AB0ACE-E089-4220-A807-85758EA9D5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A76AA469-057E-4F79-BEB9-306CD41539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50BC3E81-9927-4C57-BB00-4045CCD69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AD4B2FDF-540A-49A0-9DC9-D5054CD454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69BA5CB2-ADBA-4166-B45C-99ED85AC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CBBB12A9-E7B8-423A-AC3D-584FF4745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B4FCF827-94F2-40EA-98F6-B00590422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88F329AB-2148-45E1-A176-70C72553F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D6FB03B4-1125-4CF3-A32D-635D4ABBA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B75BE7AC-1221-4298-8EBB-F7C3BA020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41307B62-5EF1-4017-8EEA-2CB8365BB7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1FA74FE2-D3E6-452D-BAF6-5D1ED1FE7F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5A78A95-E0DA-46E2-8D2C-1A2E95B7A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854BD4BF-5CE7-4F8D-953C-87592B9C28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7A02B715-3021-45C0-AABD-9A11DF9DA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610B7212-0152-4F0F-A1CF-03533C416A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D75B0380-7D83-4786-812B-8EA1D74B7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454C2B9C-31DA-4FD1-9BB4-2BE02C01D7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F4573E58-0FE0-48EC-9FC0-1971A1C41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2366F124-B63E-4121-ABE8-CAE346F36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975D44DE-7502-4B0E-B519-46DBC6596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A3478D8C-EF93-40E8-86A6-7CFE4BB50B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292D1F-7CF5-4D3D-95DB-77A00EF68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9FB88120-F47F-4DA4-A647-655884EE47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5972D677-EB37-43AB-8CCC-1076841BF8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62A766E0-4869-4F29-98D4-BBC376C2D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5EE20B16-4564-472A-B033-E30CDD1DD4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ABEBF89-0B7D-43FF-BF13-0973BCC3A8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4A471600-8826-47EC-A5CD-CA01FD834B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6F9C0336-203B-46C7-99A4-3D0A57801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19680C1C-4144-49AF-AFF1-94748CD3F3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491F1B84-41DA-4997-83C1-6070F6C4C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5E4BF4FD-49EC-43C4-8D16-80BE8FB80A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69C45C2-1CE6-4A43-B9B4-F9C7C17E4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6718" y="235543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Connettori OpenCTI</a:t>
            </a:r>
          </a:p>
        </p:txBody>
      </p:sp>
      <p:sp>
        <p:nvSpPr>
          <p:cNvPr id="11" name="Round Diagonal Corner Rectangle 9">
            <a:extLst>
              <a:ext uri="{FF2B5EF4-FFF2-40B4-BE49-F238E27FC236}">
                <a16:creationId xmlns:a16="http://schemas.microsoft.com/office/drawing/2014/main" id="{C16B00BF-AF6E-430A-80B1-9D3C78941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FCBB63D-E572-4A95-9C1F-8BFD4B726E38}"/>
              </a:ext>
            </a:extLst>
          </p:cNvPr>
          <p:cNvPicPr/>
          <p:nvPr/>
        </p:nvPicPr>
        <p:blipFill rotWithShape="1"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1810"/>
          <a:stretch>
            <a:fillRect/>
          </a:stretch>
        </p:blipFill>
        <p:spPr bwMode="auto">
          <a:xfrm>
            <a:off x="853945" y="1132438"/>
            <a:ext cx="5175711" cy="2429081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E022869-561E-4F42-BBE0-8B89D681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699" y="3700992"/>
            <a:ext cx="5182675" cy="1736196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77D2BA-F519-4EE7-8AC7-C6FF336B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9993" y="1458912"/>
            <a:ext cx="5191037" cy="4338638"/>
          </a:xfr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US" sz="1400" dirty="0"/>
              <a:t>Per la </a:t>
            </a:r>
            <a:r>
              <a:rPr lang="en-US" sz="1400" dirty="0" err="1"/>
              <a:t>maggioranza</a:t>
            </a:r>
            <a:r>
              <a:rPr lang="en-US" sz="1400" dirty="0"/>
              <a:t> dei connettori è </a:t>
            </a:r>
            <a:r>
              <a:rPr lang="en-US" sz="1400" dirty="0" err="1"/>
              <a:t>disponibile</a:t>
            </a:r>
            <a:r>
              <a:rPr lang="en-US" sz="1400" dirty="0"/>
              <a:t> </a:t>
            </a:r>
            <a:r>
              <a:rPr lang="en-US" sz="1400" dirty="0" err="1"/>
              <a:t>sia</a:t>
            </a:r>
            <a:r>
              <a:rPr lang="en-US" sz="1400" dirty="0"/>
              <a:t> il </a:t>
            </a:r>
            <a:r>
              <a:rPr lang="en-US" sz="1400" dirty="0" err="1"/>
              <a:t>codice</a:t>
            </a:r>
            <a:r>
              <a:rPr lang="en-US" sz="1400" dirty="0"/>
              <a:t> </a:t>
            </a:r>
            <a:r>
              <a:rPr lang="en-US" sz="1400" dirty="0" err="1"/>
              <a:t>sorgente</a:t>
            </a:r>
            <a:r>
              <a:rPr lang="en-US" sz="1400" dirty="0"/>
              <a:t> (che è </a:t>
            </a:r>
            <a:r>
              <a:rPr lang="en-US" sz="1400" dirty="0" err="1"/>
              <a:t>essenzialmente</a:t>
            </a:r>
            <a:r>
              <a:rPr lang="en-US" sz="1400" dirty="0"/>
              <a:t> uno script </a:t>
            </a:r>
            <a:r>
              <a:rPr lang="en-US" sz="1400" dirty="0" err="1"/>
              <a:t>scritto</a:t>
            </a:r>
            <a:r>
              <a:rPr lang="en-US" sz="1400" dirty="0"/>
              <a:t> in Python) </a:t>
            </a:r>
            <a:r>
              <a:rPr lang="en-US" sz="1400" dirty="0" err="1"/>
              <a:t>sia</a:t>
            </a:r>
            <a:r>
              <a:rPr lang="en-US" sz="1400" dirty="0"/>
              <a:t> </a:t>
            </a:r>
            <a:r>
              <a:rPr lang="en-US" sz="1400" dirty="0" err="1"/>
              <a:t>un’immagine</a:t>
            </a:r>
            <a:r>
              <a:rPr lang="en-US" sz="1400" dirty="0"/>
              <a:t> docker, che </a:t>
            </a:r>
            <a:r>
              <a:rPr lang="en-US" sz="1400" dirty="0" err="1"/>
              <a:t>consente</a:t>
            </a:r>
            <a:r>
              <a:rPr lang="en-US" sz="1400" dirty="0"/>
              <a:t> di </a:t>
            </a:r>
            <a:r>
              <a:rPr lang="en-US" sz="1400" dirty="0" err="1"/>
              <a:t>effettuare</a:t>
            </a:r>
            <a:r>
              <a:rPr lang="en-US" sz="1400" dirty="0"/>
              <a:t> il deploying in modo veloce.</a:t>
            </a:r>
          </a:p>
          <a:p>
            <a:pPr algn="just">
              <a:lnSpc>
                <a:spcPct val="110000"/>
              </a:lnSpc>
            </a:pPr>
            <a:r>
              <a:rPr lang="en-US" sz="1400" dirty="0" err="1"/>
              <a:t>Esistono</a:t>
            </a:r>
            <a:r>
              <a:rPr lang="en-US" sz="1400" dirty="0"/>
              <a:t> due </a:t>
            </a:r>
            <a:r>
              <a:rPr lang="en-US" sz="1400" dirty="0" err="1"/>
              <a:t>modi</a:t>
            </a:r>
            <a:r>
              <a:rPr lang="en-US" sz="1400" dirty="0"/>
              <a:t> per </a:t>
            </a:r>
            <a:r>
              <a:rPr lang="en-US" sz="1400" dirty="0" err="1"/>
              <a:t>integrare</a:t>
            </a:r>
            <a:r>
              <a:rPr lang="en-US" sz="1400" dirty="0"/>
              <a:t> un </a:t>
            </a:r>
            <a:r>
              <a:rPr lang="en-US" sz="1400" dirty="0" err="1"/>
              <a:t>connettore</a:t>
            </a:r>
            <a:r>
              <a:rPr lang="en-US" sz="1400" dirty="0"/>
              <a:t> con OpenCTI:</a:t>
            </a:r>
          </a:p>
          <a:p>
            <a:pPr marL="17145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avviando</a:t>
            </a:r>
            <a:r>
              <a:rPr lang="en-US" sz="1400" dirty="0"/>
              <a:t> il </a:t>
            </a:r>
            <a:r>
              <a:rPr lang="en-US" sz="1400" dirty="0" err="1"/>
              <a:t>processo</a:t>
            </a:r>
            <a:r>
              <a:rPr lang="en-US" sz="1400" dirty="0"/>
              <a:t> Python </a:t>
            </a:r>
            <a:r>
              <a:rPr lang="en-US" sz="1400" dirty="0" err="1"/>
              <a:t>direttamente</a:t>
            </a:r>
            <a:r>
              <a:rPr lang="en-US" sz="1400" dirty="0"/>
              <a:t> dopo aver </a:t>
            </a:r>
            <a:r>
              <a:rPr lang="en-US" sz="1400" dirty="0" err="1"/>
              <a:t>fornito</a:t>
            </a:r>
            <a:r>
              <a:rPr lang="en-US" sz="1400" dirty="0"/>
              <a:t> la   </a:t>
            </a:r>
            <a:r>
              <a:rPr lang="en-US" sz="1400" dirty="0" err="1"/>
              <a:t>configurazione</a:t>
            </a:r>
            <a:r>
              <a:rPr lang="en-US" sz="1400" dirty="0"/>
              <a:t> </a:t>
            </a:r>
            <a:r>
              <a:rPr lang="en-US" sz="1400" dirty="0" err="1"/>
              <a:t>corretta</a:t>
            </a:r>
            <a:r>
              <a:rPr lang="en-US" sz="1400" dirty="0"/>
              <a:t> </a:t>
            </a:r>
            <a:r>
              <a:rPr lang="en-US" sz="1400" dirty="0" err="1"/>
              <a:t>nel</a:t>
            </a:r>
            <a:r>
              <a:rPr lang="en-US" sz="1400" dirty="0"/>
              <a:t> file </a:t>
            </a:r>
            <a:r>
              <a:rPr lang="en-US" sz="1400" dirty="0" err="1"/>
              <a:t>config.yml</a:t>
            </a:r>
            <a:endParaRPr lang="en-US" sz="1400" dirty="0"/>
          </a:p>
          <a:p>
            <a:pPr marL="17145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attraverso un container docker</a:t>
            </a:r>
          </a:p>
          <a:p>
            <a:pPr algn="just">
              <a:lnSpc>
                <a:spcPct val="110000"/>
              </a:lnSpc>
            </a:pPr>
            <a:r>
              <a:rPr lang="en-US" sz="1400" dirty="0" err="1"/>
              <a:t>Sono</a:t>
            </a:r>
            <a:r>
              <a:rPr lang="en-US" sz="1400" dirty="0"/>
              <a:t> </a:t>
            </a:r>
            <a:r>
              <a:rPr lang="en-US" sz="1400" dirty="0" err="1"/>
              <a:t>stati</a:t>
            </a:r>
            <a:r>
              <a:rPr lang="en-US" sz="1400" dirty="0"/>
              <a:t> </a:t>
            </a:r>
            <a:r>
              <a:rPr lang="en-US" sz="1400" dirty="0" err="1"/>
              <a:t>analizzati</a:t>
            </a:r>
            <a:r>
              <a:rPr lang="en-US" sz="1400" dirty="0"/>
              <a:t> </a:t>
            </a:r>
            <a:r>
              <a:rPr lang="en-US" sz="1400" dirty="0" err="1"/>
              <a:t>diversi</a:t>
            </a:r>
            <a:r>
              <a:rPr lang="en-US" sz="1400" dirty="0"/>
              <a:t> tipi di connettori, </a:t>
            </a:r>
            <a:r>
              <a:rPr lang="en-US" sz="1400" dirty="0" err="1"/>
              <a:t>quali</a:t>
            </a:r>
            <a:r>
              <a:rPr lang="en-US" sz="1400" dirty="0"/>
              <a:t>: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Data import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Enrichment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File import/export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Stream consumer</a:t>
            </a:r>
          </a:p>
        </p:txBody>
      </p:sp>
    </p:spTree>
    <p:extLst>
      <p:ext uri="{BB962C8B-B14F-4D97-AF65-F5344CB8AC3E}">
        <p14:creationId xmlns:p14="http://schemas.microsoft.com/office/powerpoint/2010/main" val="798479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BFDC535F-AC0A-417D-96AB-6706BECAC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000"/>
          </a:xfrm>
          <a:prstGeom prst="rect">
            <a:avLst/>
          </a:prstGeom>
          <a:solidFill>
            <a:srgbClr val="3B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97AAAF8E-31DB-4148-8FCA-4D8233D69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5953" y="484068"/>
            <a:ext cx="6898027" cy="588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B2F0C5-90AD-B74F-AAAB-A1435DF8D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53" y="927653"/>
            <a:ext cx="6747090" cy="47904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274328-4774-4DF9-BA53-45256512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84069"/>
            <a:ext cx="4145975" cy="34998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F45438-EAAB-C840-AF4F-40B42A0A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513" y="821634"/>
            <a:ext cx="4105366" cy="25555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C7B46D-2FEF-4FAA-915B-8B21A66BB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1393" y="4144834"/>
            <a:ext cx="4145975" cy="22115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AF272CB-EBD4-5F4D-86AD-3D0D5CE6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008" y="4414014"/>
            <a:ext cx="4155612" cy="153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CE69272-2C02-4040-9292-C55A3374D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829" y="165241"/>
            <a:ext cx="9776341" cy="32637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B3F756B-2330-D645-87A2-4543AC6C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936" y="3429000"/>
            <a:ext cx="5777460" cy="314197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CDD525E-A085-5244-8DF5-0D0D8EA40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0" y="3372731"/>
            <a:ext cx="6302326" cy="204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50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C09B923-A212-4455-BCD0-B3107ED1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cap="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w Cen MT"/>
              </a:rPr>
              <a:t>TASK II</a:t>
            </a:r>
            <a:endParaRPr lang="en-US" dirty="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w Cen M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71DB07-2698-4F2A-BC31-CDE4CA2AC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W Cen MT"/>
              </a:rPr>
              <a:t>CONFIGURAZIONE E SVILUPPO DEI CONNETTORI</a:t>
            </a:r>
            <a:endParaRPr lang="it-IT" dirty="0">
              <a:solidFill>
                <a:schemeClr val="bg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3147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C09B923-A212-4455-BCD0-B3107ED1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cap="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w Cen MT"/>
              </a:rPr>
              <a:t>TASK I</a:t>
            </a:r>
            <a:endParaRPr lang="en-US" dirty="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w Cen M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71DB07-2698-4F2A-BC31-CDE4CA2AC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W Cen MT"/>
              </a:rPr>
              <a:t>ANALISI, STUDIO E CONFIGURAZIONE DELLA PIATTAFORMA OPENCTI</a:t>
            </a:r>
            <a:endParaRPr lang="it-IT" dirty="0">
              <a:solidFill>
                <a:schemeClr val="bg2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896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ACFD5-3B7B-4F0C-9085-5298F8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561" y="572840"/>
            <a:ext cx="7199699" cy="1478570"/>
          </a:xfrm>
        </p:spPr>
        <p:txBody>
          <a:bodyPr/>
          <a:lstStyle/>
          <a:p>
            <a:r>
              <a:rPr lang="it-IT" dirty="0"/>
              <a:t>CONFIGURAZIONE DEI CONNETTORI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1879F9-C850-4433-ABC1-B8295D7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04161"/>
            <a:ext cx="9905999" cy="3541714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it-IT" dirty="0"/>
              <a:t>I connettori possono essere configurati ed eseguiti in due modi distinti:</a:t>
            </a:r>
          </a:p>
          <a:p>
            <a:pPr algn="just"/>
            <a:r>
              <a:rPr lang="it-IT" dirty="0"/>
              <a:t>Manualmente</a:t>
            </a:r>
          </a:p>
          <a:p>
            <a:pPr algn="just"/>
            <a:r>
              <a:rPr lang="it-IT" dirty="0"/>
              <a:t>Tramite container </a:t>
            </a:r>
            <a:r>
              <a:rPr lang="it-IT" dirty="0" err="1"/>
              <a:t>docker</a:t>
            </a:r>
            <a:endParaRPr lang="it-IT" dirty="0"/>
          </a:p>
          <a:p>
            <a:pPr marL="0" indent="0" algn="just">
              <a:buNone/>
            </a:pPr>
            <a:r>
              <a:rPr lang="it-IT" dirty="0"/>
              <a:t>Anzitutto, dopo l’avvio della VM, per la configurazione manuale occorre installare delle dipendenze coi seguenti comandi: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it-IT" dirty="0" err="1"/>
              <a:t>NodeJS</a:t>
            </a:r>
            <a:r>
              <a:rPr lang="it-IT" dirty="0"/>
              <a:t>: </a:t>
            </a:r>
            <a:r>
              <a:rPr lang="it-IT" i="1" dirty="0" err="1"/>
              <a:t>apt</a:t>
            </a:r>
            <a:r>
              <a:rPr lang="it-IT" i="1" dirty="0"/>
              <a:t> </a:t>
            </a:r>
            <a:r>
              <a:rPr lang="it-IT" i="1" dirty="0" err="1"/>
              <a:t>install</a:t>
            </a:r>
            <a:r>
              <a:rPr lang="it-IT" i="1" dirty="0"/>
              <a:t> </a:t>
            </a:r>
            <a:r>
              <a:rPr lang="it-IT" i="1" dirty="0" err="1"/>
              <a:t>nodejs</a:t>
            </a:r>
            <a:r>
              <a:rPr lang="it-IT" i="1" dirty="0"/>
              <a:t> </a:t>
            </a:r>
            <a:r>
              <a:rPr lang="it-IT" i="1" dirty="0" err="1"/>
              <a:t>npm</a:t>
            </a:r>
            <a:r>
              <a:rPr lang="it-IT" i="1" dirty="0"/>
              <a:t> python3 python3-pip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it-IT" dirty="0" err="1"/>
              <a:t>Redis</a:t>
            </a:r>
            <a:r>
              <a:rPr lang="it-IT" dirty="0"/>
              <a:t>-Server: </a:t>
            </a:r>
            <a:r>
              <a:rPr lang="it-IT" i="1" dirty="0" err="1"/>
              <a:t>apt</a:t>
            </a:r>
            <a:r>
              <a:rPr lang="it-IT" i="1" dirty="0"/>
              <a:t> </a:t>
            </a:r>
            <a:r>
              <a:rPr lang="it-IT" i="1" dirty="0" err="1"/>
              <a:t>install</a:t>
            </a:r>
            <a:r>
              <a:rPr lang="it-IT" i="1" dirty="0"/>
              <a:t> </a:t>
            </a:r>
            <a:r>
              <a:rPr lang="it-IT" i="1" dirty="0" err="1"/>
              <a:t>redis</a:t>
            </a:r>
            <a:r>
              <a:rPr lang="it-IT" i="1" dirty="0"/>
              <a:t>-server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it-IT" dirty="0" err="1"/>
              <a:t>RabbitMQ</a:t>
            </a:r>
            <a:r>
              <a:rPr lang="it-IT" dirty="0"/>
              <a:t>-Server: </a:t>
            </a:r>
            <a:r>
              <a:rPr lang="it-IT" i="1" dirty="0" err="1"/>
              <a:t>apt</a:t>
            </a:r>
            <a:r>
              <a:rPr lang="it-IT" i="1" dirty="0"/>
              <a:t> </a:t>
            </a:r>
            <a:r>
              <a:rPr lang="it-IT" i="1" dirty="0" err="1"/>
              <a:t>install</a:t>
            </a:r>
            <a:r>
              <a:rPr lang="it-IT" i="1" dirty="0"/>
              <a:t> </a:t>
            </a:r>
            <a:r>
              <a:rPr lang="it-IT" i="1" dirty="0" err="1"/>
              <a:t>rabbitmq</a:t>
            </a:r>
            <a:r>
              <a:rPr lang="it-IT" i="1" dirty="0"/>
              <a:t>-server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it-IT" dirty="0" err="1"/>
              <a:t>RabbitMQ</a:t>
            </a:r>
            <a:r>
              <a:rPr lang="it-IT" dirty="0"/>
              <a:t> Management Plugin: </a:t>
            </a:r>
            <a:r>
              <a:rPr lang="it-IT" i="1" dirty="0" err="1"/>
              <a:t>rabbitmq</a:t>
            </a:r>
            <a:r>
              <a:rPr lang="it-IT" i="1" dirty="0"/>
              <a:t>-plugins </a:t>
            </a:r>
            <a:r>
              <a:rPr lang="it-IT" i="1" dirty="0" err="1"/>
              <a:t>enable</a:t>
            </a:r>
            <a:r>
              <a:rPr lang="it-IT" i="1" dirty="0"/>
              <a:t> </a:t>
            </a:r>
            <a:r>
              <a:rPr lang="it-IT" i="1" dirty="0" err="1"/>
              <a:t>rabbitmq_management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3894787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ACFD5-3B7B-4F0C-9085-5298F8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940" y="590422"/>
            <a:ext cx="7300060" cy="1478570"/>
          </a:xfrm>
        </p:spPr>
        <p:txBody>
          <a:bodyPr>
            <a:normAutofit/>
          </a:bodyPr>
          <a:lstStyle/>
          <a:p>
            <a:r>
              <a:rPr lang="it-IT" dirty="0"/>
              <a:t>CONFIGURAZIONE DEI CONNETTORI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1879F9-C850-4433-ABC1-B8295D7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979558" cy="3541714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it-IT" sz="1800" dirty="0"/>
              <a:t>Successivamente bisogna scaricare il repository GitHub con tutti i connettori, ripartiti per categorie, tramite il comando </a:t>
            </a:r>
          </a:p>
          <a:p>
            <a:pPr marL="0" indent="0" algn="just">
              <a:buNone/>
            </a:pPr>
            <a:r>
              <a:rPr lang="it-IT" sz="1800" i="1" dirty="0" err="1"/>
              <a:t>git</a:t>
            </a:r>
            <a:r>
              <a:rPr lang="it-IT" sz="1800" i="1" dirty="0"/>
              <a:t> clone </a:t>
            </a:r>
            <a:r>
              <a:rPr lang="it-IT" sz="1800" i="1" dirty="0">
                <a:hlinkClick r:id="rId3"/>
              </a:rPr>
              <a:t>https://github.com/OpenCTI-Platform/connectors</a:t>
            </a:r>
            <a:r>
              <a:rPr lang="it-IT" sz="1800" i="1" dirty="0"/>
              <a:t>.</a:t>
            </a:r>
            <a:endParaRPr lang="it-IT" sz="1800" dirty="0"/>
          </a:p>
          <a:p>
            <a:pPr marL="0" indent="0">
              <a:buNone/>
            </a:pPr>
            <a:endParaRPr lang="it-IT" i="1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E1BABEE-CA61-484E-95B2-8EB81A6164D6}"/>
              </a:ext>
            </a:extLst>
          </p:cNvPr>
          <p:cNvGrpSpPr/>
          <p:nvPr/>
        </p:nvGrpSpPr>
        <p:grpSpPr>
          <a:xfrm>
            <a:off x="6202889" y="2357718"/>
            <a:ext cx="4979558" cy="3618149"/>
            <a:chOff x="6202889" y="2497720"/>
            <a:chExt cx="4844521" cy="347814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D73F7C09-00E0-4992-AFF6-7FC9518628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179" r="2" b="2"/>
            <a:stretch/>
          </p:blipFill>
          <p:spPr>
            <a:xfrm>
              <a:off x="6392335" y="2497720"/>
              <a:ext cx="4655075" cy="3047892"/>
            </a:xfrm>
            <a:prstGeom prst="round2DiagRect">
              <a:avLst>
                <a:gd name="adj1" fmla="val 4860"/>
                <a:gd name="adj2" fmla="val 0"/>
              </a:avLst>
            </a:pr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29078AE5-5840-4764-AD22-91A360DC4502}"/>
                </a:ext>
              </a:extLst>
            </p:cNvPr>
            <p:cNvSpPr txBox="1"/>
            <p:nvPr/>
          </p:nvSpPr>
          <p:spPr>
            <a:xfrm>
              <a:off x="6202889" y="5606535"/>
              <a:ext cx="484452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it-IT" sz="1800" dirty="0"/>
                <a:t>Directory dei connettori dopo il comando </a:t>
              </a:r>
              <a:r>
                <a:rPr lang="it-IT" sz="1800" dirty="0" err="1"/>
                <a:t>git</a:t>
              </a:r>
              <a:r>
                <a:rPr lang="it-IT" sz="1800" dirty="0"/>
                <a:t> clone</a:t>
              </a:r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508106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C8ACFD5-3B7B-4F0C-9085-5298F8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it-IT" sz="2800"/>
              <a:t>CONFIGURAZIONE DEI CONNETTORI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egnaposto contenuto 2">
            <a:extLst>
              <a:ext uri="{FF2B5EF4-FFF2-40B4-BE49-F238E27FC236}">
                <a16:creationId xmlns:a16="http://schemas.microsoft.com/office/drawing/2014/main" id="{2E1879F9-C850-4433-ABC1-B8295D7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it-IT" sz="1700"/>
              <a:t>A questo punto, per ogni connettore è necessario seguire i seguenti passaggi:</a:t>
            </a:r>
            <a:endParaRPr lang="it-IT" sz="1700" i="1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it-IT" sz="1700"/>
              <a:t>Apertura della directory con i file requirements.txt, </a:t>
            </a:r>
            <a:r>
              <a:rPr lang="it-IT" sz="1700" err="1"/>
              <a:t>config.yml.sample</a:t>
            </a:r>
            <a:r>
              <a:rPr lang="it-IT" sz="1700"/>
              <a:t> ed eseguibile </a:t>
            </a:r>
            <a:r>
              <a:rPr lang="it-IT" sz="1700" err="1"/>
              <a:t>python</a:t>
            </a:r>
            <a:endParaRPr lang="it-IT" sz="170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it-IT" sz="1700"/>
              <a:t>Da terminale, esecuzione del comando </a:t>
            </a:r>
            <a:r>
              <a:rPr lang="en-US" sz="1700" i="1"/>
              <a:t>pip3 install -r requirements.txt </a:t>
            </a:r>
            <a:r>
              <a:rPr lang="en-US" sz="1700"/>
              <a:t>per </a:t>
            </a:r>
            <a:r>
              <a:rPr lang="en-US" sz="1700" err="1"/>
              <a:t>scaricare</a:t>
            </a:r>
            <a:r>
              <a:rPr lang="en-US" sz="1700"/>
              <a:t> le </a:t>
            </a:r>
            <a:r>
              <a:rPr lang="en-US" sz="1700" err="1"/>
              <a:t>dipendenze</a:t>
            </a:r>
            <a:r>
              <a:rPr lang="en-US" sz="1700"/>
              <a:t> </a:t>
            </a:r>
            <a:r>
              <a:rPr lang="en-US" sz="1700" err="1"/>
              <a:t>dell’eseguibile</a:t>
            </a:r>
            <a:r>
              <a:rPr lang="en-US" sz="1700"/>
              <a:t> python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err="1"/>
              <a:t>Configurazione</a:t>
            </a:r>
            <a:r>
              <a:rPr lang="en-US" sz="1700"/>
              <a:t> del file </a:t>
            </a:r>
            <a:r>
              <a:rPr lang="it-IT" sz="1700" err="1"/>
              <a:t>config.yml.sample</a:t>
            </a:r>
            <a:r>
              <a:rPr lang="it-IT" sz="1700"/>
              <a:t>, con l’eventuale inserimento </a:t>
            </a:r>
            <a:r>
              <a:rPr lang="it-IT" sz="1700" err="1"/>
              <a:t>dell’api</a:t>
            </a:r>
            <a:r>
              <a:rPr lang="it-IT" sz="1700"/>
              <a:t> key per abilitare il connettore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it-IT" sz="1700"/>
              <a:t>Creazione del file .</a:t>
            </a:r>
            <a:r>
              <a:rPr lang="it-IT" sz="1700" err="1"/>
              <a:t>yml</a:t>
            </a:r>
            <a:r>
              <a:rPr lang="it-IT" sz="1700"/>
              <a:t> con il comando </a:t>
            </a:r>
            <a:r>
              <a:rPr lang="it-IT" sz="1700" i="1" err="1">
                <a:ea typeface="+mn-lt"/>
                <a:cs typeface="+mn-lt"/>
              </a:rPr>
              <a:t>cp</a:t>
            </a:r>
            <a:r>
              <a:rPr lang="it-IT" sz="1700" i="1">
                <a:ea typeface="+mn-lt"/>
                <a:cs typeface="+mn-lt"/>
              </a:rPr>
              <a:t> </a:t>
            </a:r>
            <a:r>
              <a:rPr lang="it-IT" sz="1700" i="1" err="1">
                <a:ea typeface="+mn-lt"/>
                <a:cs typeface="+mn-lt"/>
              </a:rPr>
              <a:t>config.yml.sample</a:t>
            </a:r>
            <a:r>
              <a:rPr lang="it-IT" sz="1700" i="1">
                <a:ea typeface="+mn-lt"/>
                <a:cs typeface="+mn-lt"/>
              </a:rPr>
              <a:t> </a:t>
            </a:r>
            <a:r>
              <a:rPr lang="it-IT" sz="1700" i="1" err="1">
                <a:ea typeface="+mn-lt"/>
                <a:cs typeface="+mn-lt"/>
              </a:rPr>
              <a:t>config.yml</a:t>
            </a:r>
            <a:endParaRPr lang="it-IT" sz="1700" i="1">
              <a:ea typeface="+mn-lt"/>
              <a:cs typeface="+mn-lt"/>
            </a:endParaRP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it-IT" sz="1700"/>
              <a:t>Esecuzione del comando </a:t>
            </a:r>
            <a:r>
              <a:rPr lang="it-IT" sz="1700" i="1"/>
              <a:t>python3 &lt;nome dell’eseguibile&gt;.</a:t>
            </a:r>
            <a:r>
              <a:rPr lang="it-IT" sz="1700" i="1" err="1"/>
              <a:t>py</a:t>
            </a:r>
            <a:r>
              <a:rPr lang="it-IT" sz="1700" i="1"/>
              <a:t> </a:t>
            </a:r>
            <a:r>
              <a:rPr lang="it-IT" sz="1700"/>
              <a:t>per avviare il connettore e mandarlo in stato di running</a:t>
            </a:r>
            <a:endParaRPr lang="it-IT" sz="1700" i="1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it-IT" sz="1700"/>
          </a:p>
        </p:txBody>
      </p:sp>
    </p:spTree>
    <p:extLst>
      <p:ext uri="{BB962C8B-B14F-4D97-AF65-F5344CB8AC3E}">
        <p14:creationId xmlns:p14="http://schemas.microsoft.com/office/powerpoint/2010/main" val="2322474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ACFD5-3B7B-4F0C-9085-5298F8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356" y="391051"/>
            <a:ext cx="7233153" cy="1478570"/>
          </a:xfrm>
        </p:spPr>
        <p:txBody>
          <a:bodyPr>
            <a:normAutofit/>
          </a:bodyPr>
          <a:lstStyle/>
          <a:p>
            <a:r>
              <a:rPr lang="it-IT" dirty="0"/>
              <a:t>CONFIGURAZIONE DEI CONNETTORI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1879F9-C850-4433-ABC1-B8295D7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69621"/>
            <a:ext cx="4746432" cy="3921580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it-IT" sz="1800" dirty="0"/>
              <a:t>Per la gestione dei connettori tramite container </a:t>
            </a:r>
            <a:r>
              <a:rPr lang="it-IT" sz="1800" dirty="0" err="1"/>
              <a:t>docker</a:t>
            </a:r>
            <a:r>
              <a:rPr lang="it-IT" sz="1800" dirty="0"/>
              <a:t>, invece, si può utilizzare </a:t>
            </a:r>
            <a:r>
              <a:rPr lang="it-IT" sz="1800" dirty="0" err="1"/>
              <a:t>Portainer.io</a:t>
            </a:r>
            <a:r>
              <a:rPr lang="it-IT" sz="1800" dirty="0"/>
              <a:t>, una piattaforma dalla quale è possibile configurare tutti i connettori all’interno di un unico file, denominato </a:t>
            </a:r>
            <a:r>
              <a:rPr lang="it-IT" sz="1800" dirty="0" err="1"/>
              <a:t>docker-compose.yml</a:t>
            </a:r>
            <a:r>
              <a:rPr lang="it-IT" sz="1800" dirty="0"/>
              <a:t>, accessibile dalla piattaforma via browser.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it-IT" sz="1800" dirty="0"/>
              <a:t>In questo caso, dopo l’avvio della VM, bisogna connettersi </a:t>
            </a:r>
            <a:r>
              <a:rPr lang="it-IT" sz="1800" dirty="0" err="1"/>
              <a:t>all’url</a:t>
            </a:r>
            <a:r>
              <a:rPr lang="it-IT" sz="1800" dirty="0"/>
              <a:t> https://{IP_OPENCTI}:9443 e accedere al suddetto file .</a:t>
            </a:r>
            <a:r>
              <a:rPr lang="it-IT" sz="1800" dirty="0" err="1"/>
              <a:t>yml</a:t>
            </a:r>
            <a:r>
              <a:rPr lang="it-IT" sz="1800" dirty="0"/>
              <a:t>.</a:t>
            </a:r>
            <a:endParaRPr lang="it-IT" sz="1800" i="1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71EE460-498D-44DF-8F8A-216A691B9613}"/>
              </a:ext>
            </a:extLst>
          </p:cNvPr>
          <p:cNvGrpSpPr/>
          <p:nvPr/>
        </p:nvGrpSpPr>
        <p:grpSpPr>
          <a:xfrm>
            <a:off x="5985933" y="2097088"/>
            <a:ext cx="5257839" cy="3874390"/>
            <a:chOff x="5985933" y="2097088"/>
            <a:chExt cx="5257839" cy="3874390"/>
          </a:xfrm>
        </p:grpSpPr>
        <p:pic>
          <p:nvPicPr>
            <p:cNvPr id="6" name="Immagine 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66F2D388-5089-4C81-9B28-839A1787D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9123" b="-2"/>
            <a:stretch/>
          </p:blipFill>
          <p:spPr>
            <a:xfrm>
              <a:off x="5985933" y="2097088"/>
              <a:ext cx="5257839" cy="3442549"/>
            </a:xfrm>
            <a:prstGeom prst="round2DiagRect">
              <a:avLst>
                <a:gd name="adj1" fmla="val 4860"/>
                <a:gd name="adj2" fmla="val 0"/>
              </a:avLst>
            </a:pr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0" name="CasellaDiTesto 69">
              <a:extLst>
                <a:ext uri="{FF2B5EF4-FFF2-40B4-BE49-F238E27FC236}">
                  <a16:creationId xmlns:a16="http://schemas.microsoft.com/office/drawing/2014/main" id="{57E9A82B-9349-49D2-B51B-ADCBBEB693C0}"/>
                </a:ext>
              </a:extLst>
            </p:cNvPr>
            <p:cNvSpPr txBox="1"/>
            <p:nvPr/>
          </p:nvSpPr>
          <p:spPr>
            <a:xfrm>
              <a:off x="6393083" y="5602146"/>
              <a:ext cx="484452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r"/>
              <a:r>
                <a:rPr lang="it-IT" sz="1800" dirty="0"/>
                <a:t>File </a:t>
              </a:r>
              <a:r>
                <a:rPr lang="it-IT" sz="1800" dirty="0" err="1"/>
                <a:t>docker-compose.yml</a:t>
              </a:r>
              <a:r>
                <a:rPr lang="it-IT" sz="1800" dirty="0"/>
                <a:t> di </a:t>
              </a:r>
              <a:r>
                <a:rPr lang="it-IT" sz="1800" dirty="0" err="1"/>
                <a:t>Portainer.io</a:t>
              </a:r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04391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8ACFD5-3B7B-4F0C-9085-5298F8E46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551611"/>
            <a:ext cx="9905998" cy="1478570"/>
          </a:xfrm>
        </p:spPr>
        <p:txBody>
          <a:bodyPr/>
          <a:lstStyle/>
          <a:p>
            <a:r>
              <a:rPr lang="it-IT" dirty="0"/>
              <a:t>CONFIGURAZIONE TRAMITE CONTAINER DOCKER VS Manuale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1879F9-C850-4433-ABC1-B8295D713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85932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sz="1800" dirty="0"/>
              <a:t>Anche se, teoricamente, le due configurazioni dovrebbero essere equivalenti, quella manuale presenta alcuni svantaggi:</a:t>
            </a:r>
            <a:endParaRPr lang="it-IT" sz="1800" i="1" dirty="0"/>
          </a:p>
          <a:p>
            <a:pPr algn="just"/>
            <a:r>
              <a:rPr lang="it-IT" sz="1800" dirty="0"/>
              <a:t>Occorre scaricare numerose dipendenze e prerequisiti</a:t>
            </a:r>
          </a:p>
          <a:p>
            <a:pPr algn="just"/>
            <a:r>
              <a:rPr lang="it-IT" sz="1800" dirty="0"/>
              <a:t>Per eseguire ogni connettore è necessario un terminale da cui lanciare il comando di avvio. Di conseguenza, occorrerebbe avviarli in modalità </a:t>
            </a:r>
            <a:r>
              <a:rPr lang="it-IT" sz="1800" dirty="0" err="1"/>
              <a:t>detatched</a:t>
            </a:r>
            <a:r>
              <a:rPr lang="it-IT" sz="1800" dirty="0"/>
              <a:t>, oppure scrivere uno script </a:t>
            </a:r>
            <a:r>
              <a:rPr lang="it-IT" sz="1800" dirty="0" err="1"/>
              <a:t>python</a:t>
            </a:r>
            <a:r>
              <a:rPr lang="it-IT" sz="1800" dirty="0"/>
              <a:t> che si occupi ogni volta di avviarli tutti</a:t>
            </a:r>
          </a:p>
          <a:p>
            <a:pPr algn="just"/>
            <a:r>
              <a:rPr lang="it-IT" sz="1800" dirty="0"/>
              <a:t>Alcuni connettori, se eseguiti manualmente, non funzionano in modo propriamente corretto</a:t>
            </a:r>
          </a:p>
          <a:p>
            <a:pPr marL="0" indent="0" algn="just">
              <a:buNone/>
            </a:pPr>
            <a:r>
              <a:rPr lang="it-IT" sz="1800" dirty="0"/>
              <a:t>Di conseguenza, la configurazione tramite </a:t>
            </a:r>
            <a:r>
              <a:rPr lang="it-IT" sz="1800" dirty="0" err="1"/>
              <a:t>docker</a:t>
            </a:r>
            <a:r>
              <a:rPr lang="it-IT" sz="1800" dirty="0"/>
              <a:t> risulta essere l’approccio migliore, nonché quello scelto.</a:t>
            </a:r>
          </a:p>
        </p:txBody>
      </p:sp>
    </p:spTree>
    <p:extLst>
      <p:ext uri="{BB962C8B-B14F-4D97-AF65-F5344CB8AC3E}">
        <p14:creationId xmlns:p14="http://schemas.microsoft.com/office/powerpoint/2010/main" val="618397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32" name="Rettangolo 131">
            <a:extLst>
              <a:ext uri="{FF2B5EF4-FFF2-40B4-BE49-F238E27FC236}">
                <a16:creationId xmlns:a16="http://schemas.microsoft.com/office/drawing/2014/main" id="{5AC4F934-888D-4D5A-9D57-54C183D3AD43}"/>
              </a:ext>
            </a:extLst>
          </p:cNvPr>
          <p:cNvSpPr/>
          <p:nvPr/>
        </p:nvSpPr>
        <p:spPr>
          <a:xfrm>
            <a:off x="-3" y="1"/>
            <a:ext cx="12192003" cy="43814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9" name="Titolo 1">
            <a:extLst>
              <a:ext uri="{FF2B5EF4-FFF2-40B4-BE49-F238E27FC236}">
                <a16:creationId xmlns:a16="http://schemas.microsoft.com/office/drawing/2014/main" id="{82F1F296-BA69-4556-A70E-B4E520CE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506" y="4571999"/>
            <a:ext cx="9905998" cy="1190848"/>
          </a:xfrm>
        </p:spPr>
        <p:txBody>
          <a:bodyPr anchor="ctr">
            <a:normAutofit/>
          </a:bodyPr>
          <a:lstStyle/>
          <a:p>
            <a:pPr algn="ctr"/>
            <a:r>
              <a:rPr lang="it-IT" sz="4000" dirty="0">
                <a:solidFill>
                  <a:srgbClr val="FFFFFF"/>
                </a:solidFill>
              </a:rPr>
              <a:t>CONFIGURAZIONE DEI CONNETTORI</a:t>
            </a:r>
          </a:p>
        </p:txBody>
      </p:sp>
      <p:pic>
        <p:nvPicPr>
          <p:cNvPr id="130" name="Immagine 129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F36F60-662C-43F8-8E06-0695660A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379" y="89998"/>
            <a:ext cx="8294185" cy="420930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1" name="Segnaposto contenuto 2">
            <a:extLst>
              <a:ext uri="{FF2B5EF4-FFF2-40B4-BE49-F238E27FC236}">
                <a16:creationId xmlns:a16="http://schemas.microsoft.com/office/drawing/2014/main" id="{64B854CE-0931-4EB0-8554-EE761DB58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781" y="5513209"/>
            <a:ext cx="7251046" cy="86599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cap="all" dirty="0" err="1">
                <a:solidFill>
                  <a:schemeClr val="tx2"/>
                </a:solidFill>
              </a:rPr>
              <a:t>sezione</a:t>
            </a:r>
            <a:r>
              <a:rPr lang="en-US" sz="2000" cap="all" dirty="0">
                <a:solidFill>
                  <a:schemeClr val="tx2"/>
                </a:solidFill>
              </a:rPr>
              <a:t> “</a:t>
            </a:r>
            <a:r>
              <a:rPr lang="en-US" sz="2000" cap="all" dirty="0" err="1">
                <a:solidFill>
                  <a:schemeClr val="tx2"/>
                </a:solidFill>
              </a:rPr>
              <a:t>connettori</a:t>
            </a:r>
            <a:r>
              <a:rPr lang="en-US" sz="2000" cap="all" dirty="0">
                <a:solidFill>
                  <a:schemeClr val="tx2"/>
                </a:solidFill>
              </a:rPr>
              <a:t>” di </a:t>
            </a:r>
            <a:r>
              <a:rPr lang="en-US" sz="2000" cap="all" dirty="0" err="1">
                <a:solidFill>
                  <a:schemeClr val="tx2"/>
                </a:solidFill>
              </a:rPr>
              <a:t>OpenCTI</a:t>
            </a:r>
            <a:r>
              <a:rPr lang="en-US" sz="2000" cap="all" dirty="0">
                <a:solidFill>
                  <a:schemeClr val="tx2"/>
                </a:solidFill>
              </a:rPr>
              <a:t> Dopo la </a:t>
            </a:r>
            <a:r>
              <a:rPr lang="en-US" sz="2000" cap="all" dirty="0" err="1">
                <a:solidFill>
                  <a:schemeClr val="tx2"/>
                </a:solidFill>
              </a:rPr>
              <a:t>configurazione</a:t>
            </a:r>
            <a:endParaRPr lang="en-US" sz="2000" i="1" cap="all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69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5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56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7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8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9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0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1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2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3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4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67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5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6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7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8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9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0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1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2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3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4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183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Titolo 1">
            <a:extLst>
              <a:ext uri="{FF2B5EF4-FFF2-40B4-BE49-F238E27FC236}">
                <a16:creationId xmlns:a16="http://schemas.microsoft.com/office/drawing/2014/main" id="{82F1F296-BA69-4556-A70E-B4E520CE4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FFFFFF"/>
                </a:solidFill>
              </a:rPr>
              <a:t>Workers</a:t>
            </a:r>
            <a:endParaRPr lang="it-IT" dirty="0">
              <a:solidFill>
                <a:srgbClr val="FFFFFF"/>
              </a:solidFill>
            </a:endParaRPr>
          </a:p>
        </p:txBody>
      </p:sp>
      <p:sp useBgFill="1">
        <p:nvSpPr>
          <p:cNvPr id="185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egnaposto contenuto 2">
            <a:extLst>
              <a:ext uri="{FF2B5EF4-FFF2-40B4-BE49-F238E27FC236}">
                <a16:creationId xmlns:a16="http://schemas.microsoft.com/office/drawing/2014/main" id="{6E66E380-F4EC-4330-B354-700ADF98D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249487"/>
            <a:ext cx="6188402" cy="3541714"/>
          </a:xfrm>
        </p:spPr>
        <p:txBody>
          <a:bodyPr>
            <a:normAutofit/>
          </a:bodyPr>
          <a:lstStyle/>
          <a:p>
            <a:r>
              <a:rPr lang="it-IT" sz="1800" dirty="0">
                <a:solidFill>
                  <a:srgbClr val="FFFFFF"/>
                </a:solidFill>
              </a:rPr>
              <a:t>Modificando il campo </a:t>
            </a:r>
            <a:r>
              <a:rPr lang="it-IT" sz="1800" dirty="0" err="1">
                <a:solidFill>
                  <a:srgbClr val="FFFFFF"/>
                </a:solidFill>
              </a:rPr>
              <a:t>replicas</a:t>
            </a:r>
            <a:r>
              <a:rPr lang="it-IT" sz="1800" dirty="0">
                <a:solidFill>
                  <a:srgbClr val="FFFFFF"/>
                </a:solidFill>
              </a:rPr>
              <a:t> è possibile aumentare o diminuire il numero di </a:t>
            </a:r>
            <a:r>
              <a:rPr lang="it-IT" sz="1800" dirty="0" err="1">
                <a:solidFill>
                  <a:srgbClr val="FFFFFF"/>
                </a:solidFill>
              </a:rPr>
              <a:t>workers</a:t>
            </a:r>
            <a:r>
              <a:rPr lang="it-IT" sz="1800" dirty="0">
                <a:solidFill>
                  <a:srgbClr val="FFFFFF"/>
                </a:solidFill>
              </a:rPr>
              <a:t>.</a:t>
            </a:r>
          </a:p>
          <a:p>
            <a:endParaRPr lang="it-IT" sz="1800" dirty="0">
              <a:solidFill>
                <a:srgbClr val="FFFFFF"/>
              </a:solidFill>
            </a:endParaRPr>
          </a:p>
          <a:p>
            <a:r>
              <a:rPr lang="it-IT" sz="1800" dirty="0">
                <a:solidFill>
                  <a:srgbClr val="FFFFFF"/>
                </a:solidFill>
              </a:rPr>
              <a:t>Aumentando il numero di </a:t>
            </a:r>
            <a:r>
              <a:rPr lang="it-IT" sz="1800" dirty="0" err="1">
                <a:solidFill>
                  <a:srgbClr val="FFFFFF"/>
                </a:solidFill>
              </a:rPr>
              <a:t>workers</a:t>
            </a:r>
            <a:r>
              <a:rPr lang="it-IT" sz="1800" dirty="0">
                <a:solidFill>
                  <a:srgbClr val="FFFFFF"/>
                </a:solidFill>
              </a:rPr>
              <a:t>, aumenta il volume dei dati scaricati (assumendo sempre di disporre di una larghezza di banda sufficientemente elevata)</a:t>
            </a:r>
            <a:r>
              <a:rPr lang="it-IT" sz="1800" i="1" dirty="0">
                <a:solidFill>
                  <a:srgbClr val="FFFFFF"/>
                </a:solidFill>
              </a:rPr>
              <a:t>.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8531A07B-D4EC-43B3-8DC7-44E16B314D15}"/>
              </a:ext>
            </a:extLst>
          </p:cNvPr>
          <p:cNvGrpSpPr/>
          <p:nvPr/>
        </p:nvGrpSpPr>
        <p:grpSpPr>
          <a:xfrm>
            <a:off x="1126617" y="1676730"/>
            <a:ext cx="3178638" cy="3499078"/>
            <a:chOff x="-5597" y="9"/>
            <a:chExt cx="6212641" cy="6838941"/>
          </a:xfrm>
        </p:grpSpPr>
        <p:pic>
          <p:nvPicPr>
            <p:cNvPr id="62" name="Immagine 6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0F71885C-4A30-43EC-9251-BFB99993B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" b="2061"/>
            <a:stretch/>
          </p:blipFill>
          <p:spPr>
            <a:xfrm>
              <a:off x="-5597" y="9"/>
              <a:ext cx="6212641" cy="6838941"/>
            </a:xfrm>
            <a:prstGeom prst="rect">
              <a:avLst/>
            </a:prstGeom>
          </p:spPr>
        </p:pic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71E860EA-5CC7-45E6-8DA5-BE6218DC420D}"/>
                </a:ext>
              </a:extLst>
            </p:cNvPr>
            <p:cNvSpPr/>
            <p:nvPr/>
          </p:nvSpPr>
          <p:spPr>
            <a:xfrm>
              <a:off x="1416754" y="5095875"/>
              <a:ext cx="1118627" cy="22220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687676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522F6F2-D276-4B44-927D-595B62E8F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CE1A8443-DFAD-4C8E-A1D1-B1FFC23A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7C16C621-4F51-4093-B639-5E04CF0E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17B74FA-D390-684B-B56E-474A8BD4B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697" y="618518"/>
            <a:ext cx="6050713" cy="1478570"/>
          </a:xfrm>
        </p:spPr>
        <p:txBody>
          <a:bodyPr>
            <a:normAutofit/>
          </a:bodyPr>
          <a:lstStyle/>
          <a:p>
            <a:r>
              <a:rPr lang="it-IT" dirty="0"/>
              <a:t>CUSTOM </a:t>
            </a:r>
            <a:r>
              <a:rPr lang="it-IT" dirty="0" err="1"/>
              <a:t>CONNECTORs</a:t>
            </a:r>
            <a:endParaRPr lang="it-IT" dirty="0"/>
          </a:p>
        </p:txBody>
      </p:sp>
      <p:pic>
        <p:nvPicPr>
          <p:cNvPr id="5" name="Picture 4" descr="Organizzatori di colori diversi">
            <a:extLst>
              <a:ext uri="{FF2B5EF4-FFF2-40B4-BE49-F238E27FC236}">
                <a16:creationId xmlns:a16="http://schemas.microsoft.com/office/drawing/2014/main" id="{DA0C72F7-7D7E-411C-B2B2-160481D74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06" r="29500" b="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210947-19DD-4D82-9001-EB4FD3CA8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8BA069-8E59-4A52-9D81-F41BB255C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F647F8A-2464-4A5A-BC19-757CDB00F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56E9E8F0-C005-4002-A7CC-050F4E163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73DD6E-B3F0-4263-B349-EF6F73438A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19862A2-B765-4A89-A229-6D1389781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80B74F06-F12D-48F0-9469-1B41C8676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0B9E938-2C10-4FD4-A44B-AC2C6CCB5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F9EFD92F-C67D-4998-BF9E-78AE28DF54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0A102B9-B463-49AA-80B5-DED0B2E43A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D8FE84BD-D175-437D-B860-3715158CF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577D13D-8777-48FE-8799-57CBDEA2A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DE86DE6-4A59-4BE5-B2C8-CB7C0FB96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FD7F01E-86AB-47C1-81B1-419856314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953EB852-7AA6-40F7-A805-0FF04FAE8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A283238-23CF-4994-8E02-4EB5D97D8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AE2F0444-3560-46A9-85C6-AD9C4D700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69EAEB1-1086-4684-B20B-C6E250A90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4C869530-8A60-4306-BC67-63294F9D5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EBC3BC8-0066-4FFF-936E-746B47A0C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951EC55-DA0C-46F0-BF98-427078A66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F40CBDE4-9D9D-471D-9C7E-D000C060B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E63F3FC-5BCB-400B-8CBB-DB58CF61D6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BE4FF3F-9B00-4479-9EC8-BADD8C77E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BA6A1A3-FE7E-46C6-96C1-693C2E018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114DA81D-9A00-4EB7-A592-23911BB14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DB83C953-DA56-415B-943C-6669B401A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51B3F681-1B14-43A9-AD7C-3337BF646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FFEE267-6F5A-4942-9CCD-93E0FD72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73DF80-FE50-4F0F-9AF3-BE37ACE6B9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2426B62-A33A-419E-B4DF-42543C4CC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790CDFA-5E0D-467A-B0CA-637136309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54F41241-7241-4D2A-BDEA-28406C41D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351E54C3-3D62-48EA-A2DC-D1570769C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08D2F28-5814-4CA4-A46E-C82FE6EF5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D308FFD9-83B2-4D86-8A5B-CE9F07E8E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E6A3BE28-5E73-44F0-AA57-58DAD5DD0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7ACED00D-535A-4494-8BFA-78E58A2D5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0C7D7BCF-768E-4C0D-857A-63BBA8F9B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29401C0B-5EF6-49A6-A9F6-DAC32B3B6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6DF5234-BC86-4ABB-A7ED-575143C6A4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4863625-8438-4877-9681-839C192C6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A1D47CD-E2C4-4AD2-B105-655BB09052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D816259-D8E8-4E5C-A2CF-8C8AFB805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377A258-3874-44DB-99C9-C4EA6F7AA2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3902333-5178-425F-AA5F-14ABBEDAE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90FF72C-8743-4B55-99A4-E62D6A4B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BFCE6B39-2A20-4DB5-BA8E-2FA60B460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A9F068E0-CF7F-474D-9118-50619A6E1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EE9ADFF-5205-4783-ADA2-655A73DB4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B28123C4-0A50-4115-936C-C659A912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09B49DB9-536F-45DE-9352-5095C8D83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43C4B12A-C5E9-47A5-9B04-5D2186A07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01B0DF5-9122-4E62-BF5B-0CCE0A5457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ED6B441-A89D-4565-949B-4C4AB6DC9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53A713C-A389-724A-9E90-B2ADB5B04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958" y="2249487"/>
            <a:ext cx="607845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it-IT" sz="1800" dirty="0"/>
              <a:t>ANYRUN </a:t>
            </a:r>
            <a:r>
              <a:rPr lang="it-IT" sz="1800" dirty="0">
                <a:sym typeface="Wingdings" pitchFamily="2" charset="2"/>
              </a:rPr>
              <a:t></a:t>
            </a:r>
            <a:r>
              <a:rPr lang="it-IT" sz="1800" dirty="0"/>
              <a:t> È una malware sandbox online, per la ricerca dinamica e statica della maggior parte dei tipi di malware. Può analizzare diversi tipi di contenuto come file java, documenti office, file PDF, script, e-mail ed archivi compressi in formati zip, </a:t>
            </a:r>
            <a:r>
              <a:rPr lang="it-IT" sz="1800" dirty="0" err="1"/>
              <a:t>rar</a:t>
            </a:r>
            <a:r>
              <a:rPr lang="it-IT" sz="1800" dirty="0"/>
              <a:t>, etc.</a:t>
            </a:r>
          </a:p>
          <a:p>
            <a:pPr>
              <a:lnSpc>
                <a:spcPct val="110000"/>
              </a:lnSpc>
            </a:pPr>
            <a:r>
              <a:rPr lang="it-IT" sz="1800" dirty="0"/>
              <a:t>TRENDMICRO </a:t>
            </a:r>
            <a:r>
              <a:rPr lang="it-IT" sz="1800" dirty="0">
                <a:sym typeface="Wingdings" pitchFamily="2" charset="2"/>
              </a:rPr>
              <a:t> </a:t>
            </a:r>
            <a:r>
              <a:rPr lang="it-IT" sz="1800" dirty="0" err="1">
                <a:sym typeface="Wingdings" pitchFamily="2" charset="2"/>
              </a:rPr>
              <a:t>TrendMicro</a:t>
            </a:r>
            <a:r>
              <a:rPr lang="it-IT" sz="1800" dirty="0">
                <a:sym typeface="Wingdings" pitchFamily="2" charset="2"/>
              </a:rPr>
              <a:t> è stato sviluppato come connettore di </a:t>
            </a:r>
            <a:r>
              <a:rPr lang="it-IT" sz="1800" dirty="0" err="1">
                <a:sym typeface="Wingdings" pitchFamily="2" charset="2"/>
              </a:rPr>
              <a:t>external</a:t>
            </a:r>
            <a:r>
              <a:rPr lang="it-IT" sz="1800" dirty="0">
                <a:sym typeface="Wingdings" pitchFamily="2" charset="2"/>
              </a:rPr>
              <a:t> import. Nello specifico </a:t>
            </a:r>
            <a:r>
              <a:rPr lang="it-IT" sz="1800" dirty="0" err="1">
                <a:sym typeface="Wingdings" pitchFamily="2" charset="2"/>
              </a:rPr>
              <a:t>TrendMicro</a:t>
            </a:r>
            <a:r>
              <a:rPr lang="it-IT" sz="1800" dirty="0">
                <a:sym typeface="Wingdings" pitchFamily="2" charset="2"/>
              </a:rPr>
              <a:t> importa report e osservabili.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7349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AD7656-1C10-8E45-AB19-63B472BE2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Configurazione connettore </a:t>
            </a:r>
            <a:r>
              <a:rPr lang="it-IT" dirty="0" err="1"/>
              <a:t>Anyrun</a:t>
            </a:r>
            <a:r>
              <a:rPr lang="it-IT" dirty="0"/>
              <a:t> (1/2)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19141359-6521-714E-8486-0780FE7EA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963" y="2948552"/>
            <a:ext cx="8686897" cy="3102463"/>
          </a:xfrm>
          <a:prstGeom prst="rect">
            <a:avLst/>
          </a:prstGeom>
        </p:spPr>
      </p:pic>
      <p:pic>
        <p:nvPicPr>
          <p:cNvPr id="5" name="Picture 4" descr="Introducing Malware Detecting &amp;amp; Analysis Service | Technologies for Worship  Magazine">
            <a:extLst>
              <a:ext uri="{FF2B5EF4-FFF2-40B4-BE49-F238E27FC236}">
                <a16:creationId xmlns:a16="http://schemas.microsoft.com/office/drawing/2014/main" id="{87E846E4-C0E1-D54B-823C-1877107CD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707" y="1799904"/>
            <a:ext cx="2401408" cy="96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0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90E6F5-37E5-9A48-A1F8-EAD46924F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Configurazione connettore </a:t>
            </a:r>
            <a:r>
              <a:rPr lang="it-IT" dirty="0" err="1"/>
              <a:t>Anyrun</a:t>
            </a:r>
            <a:r>
              <a:rPr lang="it-IT" dirty="0"/>
              <a:t> (2/2)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0A4976-C230-0849-959C-5DA49C24527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2" y="2249487"/>
            <a:ext cx="8593603" cy="1356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I requisiti necessari all’installazione sono stati specificati nel file requirements.txt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dirty="0"/>
              <a:t>È possibile installare i requisiti ogni volta che di esegue la build dell’immagine </a:t>
            </a:r>
            <a:r>
              <a:rPr lang="it-IT" sz="1800" dirty="0" err="1"/>
              <a:t>docker</a:t>
            </a:r>
            <a:endParaRPr lang="it-IT" sz="1800" dirty="0"/>
          </a:p>
          <a:p>
            <a:endParaRPr lang="it-IT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B64FA55-3330-9947-A1DD-6DDCFF76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288383"/>
            <a:ext cx="8294136" cy="123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39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6CD99B7-3084-4AA2-AC2C-48655B8E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232560"/>
            <a:ext cx="10311606" cy="1544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OPEN cyber threat intelligence platform</a:t>
            </a:r>
            <a:endParaRPr lang="en-US" sz="28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E8B265-6D6B-4777-9DBE-6215F4343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813" y="2661172"/>
            <a:ext cx="4324228" cy="22008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OpenCTI è una piattaforma open source</a:t>
            </a:r>
            <a:endParaRPr lang="it-IT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/>
              <a:t>Archivia, organizza e consente di visualizzare informazioni relative alle minacce informatiche. 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/>
              <a:t>Community-centered</a:t>
            </a:r>
            <a:endParaRPr lang="it-IT" dirty="0" err="1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6BE810-C028-4D34-B258-C926C143E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9530" b="2"/>
          <a:stretch/>
        </p:blipFill>
        <p:spPr>
          <a:xfrm>
            <a:off x="5284829" y="1642569"/>
            <a:ext cx="6026309" cy="45459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0961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558F6D-6E94-AD41-BDD7-071A86453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357" y="395493"/>
            <a:ext cx="7746109" cy="1478570"/>
          </a:xfrm>
        </p:spPr>
        <p:txBody>
          <a:bodyPr/>
          <a:lstStyle/>
          <a:p>
            <a:r>
              <a:rPr lang="it-IT" dirty="0"/>
              <a:t>Sviluppo connettore </a:t>
            </a:r>
            <a:r>
              <a:rPr lang="it-IT" dirty="0" err="1"/>
              <a:t>Anyrun</a:t>
            </a:r>
            <a:r>
              <a:rPr lang="it-IT" dirty="0"/>
              <a:t> (1/5)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329CD4-0E2F-3B4B-9252-7F0EC4FCD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539" y="2058059"/>
            <a:ext cx="939374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3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39A72-EDA1-0F46-9BC8-A3906E939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768" y="116713"/>
            <a:ext cx="7891075" cy="1478570"/>
          </a:xfrm>
        </p:spPr>
        <p:txBody>
          <a:bodyPr/>
          <a:lstStyle/>
          <a:p>
            <a:r>
              <a:rPr lang="it-IT" dirty="0"/>
              <a:t>Sviluppo connettore </a:t>
            </a:r>
            <a:r>
              <a:rPr lang="it-IT" dirty="0" err="1"/>
              <a:t>Anyrun</a:t>
            </a:r>
            <a:r>
              <a:rPr lang="it-IT" dirty="0"/>
              <a:t> (2/5)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BF518C9-9017-174B-8945-D5A329A6A9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305" y="1595283"/>
            <a:ext cx="9831389" cy="47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3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4C8089-B724-0044-BCC1-32BAC58BB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it-IT" sz="2800"/>
              <a:t>Sviluppo connettore Anyrun (3/5)</a:t>
            </a:r>
          </a:p>
        </p:txBody>
      </p:sp>
      <p:sp>
        <p:nvSpPr>
          <p:cNvPr id="11" name="Round Diagonal Corner Rectangle 11">
            <a:extLst>
              <a:ext uri="{FF2B5EF4-FFF2-40B4-BE49-F238E27FC236}">
                <a16:creationId xmlns:a16="http://schemas.microsoft.com/office/drawing/2014/main" id="{E4B7B3E3-827A-48BE-AD67-A57C45AA6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92F3983-6376-684C-B609-71CCB1FDD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49" y="927838"/>
            <a:ext cx="6091259" cy="499483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345E074-9C3F-4551-B01A-CA5C4E777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1606896"/>
          </a:xfrm>
        </p:spPr>
        <p:txBody>
          <a:bodyPr>
            <a:normAutofit/>
          </a:bodyPr>
          <a:lstStyle/>
          <a:p>
            <a:pPr algn="just"/>
            <a:r>
              <a:rPr lang="en-US" sz="1800" dirty="0"/>
              <a:t>Client di </a:t>
            </a:r>
            <a:r>
              <a:rPr lang="en-US" sz="1800" dirty="0" err="1"/>
              <a:t>anyrun</a:t>
            </a:r>
            <a:r>
              <a:rPr lang="en-US" sz="1800" dirty="0"/>
              <a:t> per il </a:t>
            </a:r>
            <a:r>
              <a:rPr lang="en-US" sz="1800" dirty="0" err="1"/>
              <a:t>recupero</a:t>
            </a:r>
            <a:r>
              <a:rPr lang="en-US" sz="1800" dirty="0"/>
              <a:t> </a:t>
            </a:r>
            <a:r>
              <a:rPr lang="en-US" sz="1800" dirty="0" err="1"/>
              <a:t>delle</a:t>
            </a:r>
            <a:r>
              <a:rPr lang="en-US" sz="1800" dirty="0"/>
              <a:t> </a:t>
            </a:r>
            <a:r>
              <a:rPr lang="en-US" sz="1800" dirty="0" err="1"/>
              <a:t>informazioni</a:t>
            </a:r>
            <a:r>
              <a:rPr lang="en-US" sz="1800" dirty="0"/>
              <a:t> da </a:t>
            </a:r>
            <a:r>
              <a:rPr lang="en-US" sz="1800" dirty="0" err="1"/>
              <a:t>usare</a:t>
            </a:r>
            <a:r>
              <a:rPr lang="en-US" sz="1800" dirty="0"/>
              <a:t> per </a:t>
            </a:r>
            <a:r>
              <a:rPr lang="en-US" sz="1800" dirty="0" err="1"/>
              <a:t>l’arricchimento</a:t>
            </a:r>
            <a:r>
              <a:rPr lang="en-US" sz="1800" dirty="0"/>
              <a:t> dei dati</a:t>
            </a:r>
          </a:p>
        </p:txBody>
      </p:sp>
    </p:spTree>
    <p:extLst>
      <p:ext uri="{BB962C8B-B14F-4D97-AF65-F5344CB8AC3E}">
        <p14:creationId xmlns:p14="http://schemas.microsoft.com/office/powerpoint/2010/main" val="15724531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2407144-F9DA-A84C-9B16-E5BA8E238AE9}"/>
              </a:ext>
            </a:extLst>
          </p:cNvPr>
          <p:cNvSpPr txBox="1">
            <a:spLocks/>
          </p:cNvSpPr>
          <p:nvPr/>
        </p:nvSpPr>
        <p:spPr>
          <a:xfrm>
            <a:off x="1141413" y="16955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connettore</a:t>
            </a:r>
            <a:r>
              <a:rPr lang="en-US" dirty="0"/>
              <a:t> ANYRUN (4/5)</a:t>
            </a:r>
          </a:p>
        </p:txBody>
      </p:sp>
      <p:pic>
        <p:nvPicPr>
          <p:cNvPr id="5" name="Picture 4" descr="Push Docker Image To Docker Hub. Create Docker hub account and push… | by  Bharathiraja | CodeX | Medium">
            <a:extLst>
              <a:ext uri="{FF2B5EF4-FFF2-40B4-BE49-F238E27FC236}">
                <a16:creationId xmlns:a16="http://schemas.microsoft.com/office/drawing/2014/main" id="{309CEC57-921B-4D42-8691-8235A71C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789" y="2464904"/>
            <a:ext cx="5489938" cy="274496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9AAFA5B-E783-6F49-8A8F-EB131DFB7D38}"/>
              </a:ext>
            </a:extLst>
          </p:cNvPr>
          <p:cNvSpPr txBox="1"/>
          <p:nvPr/>
        </p:nvSpPr>
        <p:spPr>
          <a:xfrm>
            <a:off x="6336728" y="2608247"/>
            <a:ext cx="4710683" cy="260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Una volta </a:t>
            </a:r>
            <a:r>
              <a:rPr lang="en-US" dirty="0" err="1"/>
              <a:t>terminato</a:t>
            </a:r>
            <a:r>
              <a:rPr lang="en-US" dirty="0"/>
              <a:t> lo </a:t>
            </a:r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script Python,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l’immagine</a:t>
            </a:r>
            <a:r>
              <a:rPr lang="en-US" dirty="0"/>
              <a:t> docker col </a:t>
            </a:r>
            <a:r>
              <a:rPr lang="en-US" dirty="0" err="1"/>
              <a:t>comando</a:t>
            </a:r>
            <a:r>
              <a:rPr lang="en-US" dirty="0"/>
              <a:t>: </a:t>
            </a:r>
            <a:r>
              <a:rPr lang="en-US" b="1" i="1" dirty="0"/>
              <a:t>docker image build -t </a:t>
            </a:r>
            <a:r>
              <a:rPr lang="en-US" b="1" i="1" dirty="0" err="1"/>
              <a:t>pietrovitagliano</a:t>
            </a:r>
            <a:r>
              <a:rPr lang="en-US" b="1" i="1" dirty="0"/>
              <a:t>/anyrun:0.320</a:t>
            </a:r>
          </a:p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poi </a:t>
            </a:r>
            <a:r>
              <a:rPr lang="en-US" dirty="0" err="1"/>
              <a:t>caricata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Docker Hub, </a:t>
            </a:r>
            <a:r>
              <a:rPr lang="en-US" dirty="0" err="1"/>
              <a:t>tramite</a:t>
            </a:r>
            <a:r>
              <a:rPr lang="en-US" dirty="0"/>
              <a:t> la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integrata</a:t>
            </a:r>
            <a:r>
              <a:rPr lang="en-US" dirty="0"/>
              <a:t> </a:t>
            </a:r>
            <a:r>
              <a:rPr lang="en-US" dirty="0" err="1"/>
              <a:t>nell’applicazione</a:t>
            </a:r>
            <a:r>
              <a:rPr lang="en-US" dirty="0"/>
              <a:t>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1885458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61FE3E8C-E458-BB49-A1A1-95C1AF839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connettore</a:t>
            </a:r>
            <a:r>
              <a:rPr lang="en-US" dirty="0"/>
              <a:t> </a:t>
            </a:r>
            <a:r>
              <a:rPr lang="en-US" dirty="0" err="1"/>
              <a:t>Anyrun</a:t>
            </a:r>
            <a:r>
              <a:rPr lang="en-US" dirty="0"/>
              <a:t> (5/5)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F4FF9DB-B089-1649-A5FE-5F03792B1AA8}"/>
              </a:ext>
            </a:extLst>
          </p:cNvPr>
          <p:cNvSpPr txBox="1"/>
          <p:nvPr/>
        </p:nvSpPr>
        <p:spPr>
          <a:xfrm>
            <a:off x="868008" y="2301788"/>
            <a:ext cx="8469955" cy="4968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Aggiornamento </a:t>
            </a:r>
            <a:r>
              <a:rPr lang="en-US" dirty="0" err="1"/>
              <a:t>dello</a:t>
            </a:r>
            <a:r>
              <a:rPr lang="en-US" dirty="0"/>
              <a:t> stack </a:t>
            </a:r>
            <a:r>
              <a:rPr lang="en-US" dirty="0" err="1"/>
              <a:t>fornendo</a:t>
            </a:r>
            <a:r>
              <a:rPr lang="en-US" dirty="0"/>
              <a:t> la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precedentemente</a:t>
            </a:r>
            <a:r>
              <a:rPr lang="en-US" dirty="0"/>
              <a:t> </a:t>
            </a:r>
            <a:r>
              <a:rPr lang="en-US" dirty="0" err="1"/>
              <a:t>realizzata</a:t>
            </a:r>
            <a:endParaRPr lang="en-US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35DF028-DDB1-6248-A78E-12A6D98F2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08" y="3003318"/>
            <a:ext cx="10452806" cy="259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77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1D2F0EF-DDB4-AE41-AC97-9F36EF2A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testing</a:t>
            </a:r>
            <a:r>
              <a:rPr lang="it-IT" dirty="0"/>
              <a:t> connettore </a:t>
            </a:r>
            <a:r>
              <a:rPr lang="it-IT" dirty="0" err="1"/>
              <a:t>ANyrun</a:t>
            </a:r>
            <a:r>
              <a:rPr lang="it-IT" dirty="0"/>
              <a:t> (1/3)</a:t>
            </a:r>
          </a:p>
        </p:txBody>
      </p:sp>
      <p:graphicFrame>
        <p:nvGraphicFramePr>
          <p:cNvPr id="4" name="Diagramma 7">
            <a:extLst>
              <a:ext uri="{FF2B5EF4-FFF2-40B4-BE49-F238E27FC236}">
                <a16:creationId xmlns:a16="http://schemas.microsoft.com/office/drawing/2014/main" id="{85897CEB-0715-DE41-8581-92734C8367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9397536"/>
              </p:ext>
            </p:extLst>
          </p:nvPr>
        </p:nvGraphicFramePr>
        <p:xfrm>
          <a:off x="7015692" y="2295239"/>
          <a:ext cx="4031719" cy="292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16417886-5FED-C642-8E1A-E7D1FE981FD8}"/>
              </a:ext>
            </a:extLst>
          </p:cNvPr>
          <p:cNvSpPr txBox="1"/>
          <p:nvPr/>
        </p:nvSpPr>
        <p:spPr>
          <a:xfrm>
            <a:off x="1077502" y="2524849"/>
            <a:ext cx="10033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stato realizzato uno scenario di test per verificare 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Anyrun</a:t>
            </a:r>
            <a:r>
              <a:rPr lang="it-IT" dirty="0"/>
              <a:t> sia stato correttamente importato nella lista dei connettori.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Anyrun</a:t>
            </a:r>
            <a:r>
              <a:rPr lang="it-IT" dirty="0"/>
              <a:t> abbia arricchito le informazioni.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Anyrun</a:t>
            </a:r>
            <a:r>
              <a:rPr lang="it-IT" dirty="0"/>
              <a:t> abbia arricchito correttamente le informazioni. </a:t>
            </a:r>
          </a:p>
        </p:txBody>
      </p:sp>
    </p:spTree>
    <p:extLst>
      <p:ext uri="{BB962C8B-B14F-4D97-AF65-F5344CB8AC3E}">
        <p14:creationId xmlns:p14="http://schemas.microsoft.com/office/powerpoint/2010/main" val="395150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502A84-FC49-D844-8BFA-A5C3A9B79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testing connettore Anyrun (2/3)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AE904F0-C8BB-C74E-BB33-993D2627A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9" y="1865666"/>
            <a:ext cx="8058007" cy="384769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ABD245-8B82-444A-80B0-B085E17DE92F}"/>
              </a:ext>
            </a:extLst>
          </p:cNvPr>
          <p:cNvSpPr txBox="1"/>
          <p:nvPr/>
        </p:nvSpPr>
        <p:spPr>
          <a:xfrm>
            <a:off x="8462319" y="2673927"/>
            <a:ext cx="3427412" cy="13161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Anyrun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importato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OpenCTI</a:t>
            </a:r>
          </a:p>
        </p:txBody>
      </p:sp>
    </p:spTree>
    <p:extLst>
      <p:ext uri="{BB962C8B-B14F-4D97-AF65-F5344CB8AC3E}">
        <p14:creationId xmlns:p14="http://schemas.microsoft.com/office/powerpoint/2010/main" val="4000601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EF0D5B-D490-E64D-B264-5D968D13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367272"/>
            <a:ext cx="849324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testing </a:t>
            </a:r>
            <a:r>
              <a:rPr lang="en-US" dirty="0" err="1"/>
              <a:t>connettore</a:t>
            </a:r>
            <a:r>
              <a:rPr lang="en-US" dirty="0"/>
              <a:t> </a:t>
            </a:r>
            <a:r>
              <a:rPr lang="en-US" dirty="0" err="1"/>
              <a:t>Anyrun</a:t>
            </a:r>
            <a:r>
              <a:rPr lang="en-US" dirty="0"/>
              <a:t> (3/3)</a:t>
            </a:r>
          </a:p>
        </p:txBody>
      </p:sp>
      <p:pic>
        <p:nvPicPr>
          <p:cNvPr id="6" name="Immagine 5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1DDD8098-C9EC-7B45-8FFF-0493CE52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0" y="1761279"/>
            <a:ext cx="7980327" cy="399016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320A87-E2A6-5547-931C-FA8D6CF8B23F}"/>
              </a:ext>
            </a:extLst>
          </p:cNvPr>
          <p:cNvSpPr txBox="1"/>
          <p:nvPr/>
        </p:nvSpPr>
        <p:spPr>
          <a:xfrm>
            <a:off x="8958468" y="2802765"/>
            <a:ext cx="2955236" cy="626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Anyrun</a:t>
            </a:r>
            <a:r>
              <a:rPr lang="en-US" dirty="0"/>
              <a:t> ha </a:t>
            </a:r>
            <a:r>
              <a:rPr lang="en-US" dirty="0" err="1"/>
              <a:t>arricchito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dati. </a:t>
            </a:r>
          </a:p>
        </p:txBody>
      </p:sp>
    </p:spTree>
    <p:extLst>
      <p:ext uri="{BB962C8B-B14F-4D97-AF65-F5344CB8AC3E}">
        <p14:creationId xmlns:p14="http://schemas.microsoft.com/office/powerpoint/2010/main" val="3748898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7" y="515279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it-IT" dirty="0"/>
              <a:t>Configurazione connettore TRENDMICRO(1/2)</a:t>
            </a:r>
            <a:br>
              <a:rPr lang="it-IT" b="1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72B87DC-B871-44FC-97F5-3FC83641CA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943" y="1764161"/>
            <a:ext cx="6496934" cy="33296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2EA0BFB-10F4-4A7D-9335-95F5A23B3940}"/>
              </a:ext>
            </a:extLst>
          </p:cNvPr>
          <p:cNvSpPr txBox="1"/>
          <p:nvPr/>
        </p:nvSpPr>
        <p:spPr>
          <a:xfrm>
            <a:off x="2315495" y="5450830"/>
            <a:ext cx="7949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A9B7C6"/>
                </a:solidFill>
                <a:effectLst/>
                <a:latin typeface="Consolas" panose="020B0609020204030204" pitchFamily="49" charset="0"/>
                <a:ea typeface="Consolas" panose="020B0609020204030204" pitchFamily="49" charset="0"/>
                <a:cs typeface="Consolas" panose="020B0609020204030204" pitchFamily="49" charset="0"/>
                <a:hlinkClick r:id="rId3"/>
              </a:rPr>
              <a:t>https://newsroom.trendmicro.com/cyberthreat?pagetemplate=rss</a:t>
            </a:r>
            <a:endParaRPr lang="it-IT" dirty="0"/>
          </a:p>
        </p:txBody>
      </p:sp>
      <p:pic>
        <p:nvPicPr>
          <p:cNvPr id="5" name="Picture 2" descr="Trend Micro: nel 2020 bloccate 16,7 milioni di e-mail ad alto rischio sulla  scia della pandemia di COVID-19 | Il corriere della sicurezza">
            <a:extLst>
              <a:ext uri="{FF2B5EF4-FFF2-40B4-BE49-F238E27FC236}">
                <a16:creationId xmlns:a16="http://schemas.microsoft.com/office/drawing/2014/main" id="{1024F68E-F73F-0442-9C4E-7EBA3D373C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r="1" b="11732"/>
          <a:stretch/>
        </p:blipFill>
        <p:spPr bwMode="auto">
          <a:xfrm>
            <a:off x="878919" y="1896628"/>
            <a:ext cx="2864211" cy="23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07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8261" y="621296"/>
            <a:ext cx="9061173" cy="954107"/>
          </a:xfrm>
        </p:spPr>
        <p:txBody>
          <a:bodyPr>
            <a:normAutofit fontScale="90000"/>
          </a:bodyPr>
          <a:lstStyle/>
          <a:p>
            <a:r>
              <a:rPr lang="it-IT" dirty="0"/>
              <a:t>Configurazione connettore TRENDMICRO(2/2)</a:t>
            </a:r>
            <a:br>
              <a:rPr lang="it-IT" b="1" dirty="0"/>
            </a:b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E9C69D-8416-4AE9-9170-83554E5B3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7" y="2638360"/>
            <a:ext cx="8250158" cy="158128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68958D-117F-45FD-8B0E-AACA52C776AE}"/>
              </a:ext>
            </a:extLst>
          </p:cNvPr>
          <p:cNvSpPr txBox="1"/>
          <p:nvPr/>
        </p:nvSpPr>
        <p:spPr>
          <a:xfrm>
            <a:off x="1337187" y="1793794"/>
            <a:ext cx="88537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 requisiti necessari all’installazione sono stati specificati nel file requirements.txt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È possibile installare i requisiti ogni volta che di esegue la build dell’immagine </a:t>
            </a:r>
            <a:r>
              <a:rPr lang="it-IT" dirty="0" err="1"/>
              <a:t>docker</a:t>
            </a:r>
            <a:endParaRPr lang="it-IT" dirty="0"/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51984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8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30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2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3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4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35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6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7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8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9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0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1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2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3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4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8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7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146" name="Rectangle 14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4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6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6CD99B7-3084-4AA2-AC2C-48655B8E2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082673"/>
            <a:ext cx="3496479" cy="4624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 err="1"/>
              <a:t>Funzionalità</a:t>
            </a:r>
            <a:r>
              <a:rPr lang="en-US" sz="4000" dirty="0"/>
              <a:t> </a:t>
            </a:r>
            <a:r>
              <a:rPr lang="en-US" sz="4000" dirty="0" err="1"/>
              <a:t>principali</a:t>
            </a:r>
            <a:endParaRPr lang="en-US" sz="4000" dirty="0"/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9E8B265-6D6B-4777-9DBE-6215F43436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30370" y="1127241"/>
            <a:ext cx="4771788" cy="425876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Visualizzazione</a:t>
            </a:r>
            <a:r>
              <a:rPr lang="en-US" dirty="0"/>
              <a:t> </a:t>
            </a:r>
            <a:r>
              <a:rPr lang="en-US" dirty="0" err="1"/>
              <a:t>degli</a:t>
            </a:r>
            <a:r>
              <a:rPr lang="en-US" dirty="0"/>
              <a:t> </a:t>
            </a:r>
            <a:r>
              <a:rPr lang="en-US" dirty="0" err="1"/>
              <a:t>indicatori</a:t>
            </a:r>
            <a:r>
              <a:rPr lang="en-US" dirty="0"/>
              <a:t> 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Integrazione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connettori</a:t>
            </a:r>
            <a:r>
              <a:rPr lang="en-US" dirty="0"/>
              <a:t> 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connettori</a:t>
            </a:r>
            <a:endParaRPr lang="en-US" dirty="0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Implementazione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client (customized)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(customized)</a:t>
            </a:r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Elaborazione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en-US" dirty="0"/>
          </a:p>
          <a:p>
            <a:pPr marL="285750" indent="-28575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Export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dati</a:t>
            </a:r>
            <a:endParaRPr lang="it-IT" dirty="0"/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8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7638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7" y="298553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Sviluppo connettore TRENDMICRO (1/5)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3069646-440A-40A8-A11B-8221360F0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7" y="2312755"/>
            <a:ext cx="9082317" cy="40302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A9E1A19-ECA9-40BC-916C-47589AE5C696}"/>
              </a:ext>
            </a:extLst>
          </p:cNvPr>
          <p:cNvSpPr txBox="1"/>
          <p:nvPr/>
        </p:nvSpPr>
        <p:spPr>
          <a:xfrm>
            <a:off x="948815" y="1666424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È opportuno individuare il modello dati di </a:t>
            </a:r>
            <a:r>
              <a:rPr lang="it-IT" dirty="0" err="1"/>
              <a:t>OpenCTI</a:t>
            </a:r>
            <a:r>
              <a:rPr lang="it-IT" dirty="0"/>
              <a:t> che meglio si presta a veicolare le informazioni importate dal connettore. In questo caso è stato usato il modello dati Attack-pattern</a:t>
            </a:r>
          </a:p>
        </p:txBody>
      </p:sp>
    </p:spTree>
    <p:extLst>
      <p:ext uri="{BB962C8B-B14F-4D97-AF65-F5344CB8AC3E}">
        <p14:creationId xmlns:p14="http://schemas.microsoft.com/office/powerpoint/2010/main" val="26895162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7" y="298553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Sviluppo connettore TRENDMICRO (2/5)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DF40332-CF55-4396-93CB-3E6C5BF3B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945" y="2432721"/>
            <a:ext cx="5526109" cy="385868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17A4B3-E4EF-4886-883C-DEFFBE2B32E3}"/>
              </a:ext>
            </a:extLst>
          </p:cNvPr>
          <p:cNvSpPr txBox="1"/>
          <p:nvPr/>
        </p:nvSpPr>
        <p:spPr>
          <a:xfrm>
            <a:off x="1337188" y="1666424"/>
            <a:ext cx="990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Individuato il modello dati di OpenCTI è stata usata la funzione di conversione dei feed RSS presi dall’URL di </a:t>
            </a:r>
            <a:r>
              <a:rPr lang="it-IT" dirty="0" err="1"/>
              <a:t>trend_micro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5265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7" y="298553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Sviluppo connettore TRENDMICRO (3/5)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1B528DB-5615-4B00-A2F3-AF6FB730B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87" y="2170119"/>
            <a:ext cx="8829057" cy="1949750"/>
          </a:xfrm>
          <a:prstGeom prst="rect">
            <a:avLst/>
          </a:prstGeom>
        </p:spPr>
      </p:pic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E7FAE771-41E8-4001-B67B-D09E756A0EF9}"/>
              </a:ext>
            </a:extLst>
          </p:cNvPr>
          <p:cNvSpPr txBox="1"/>
          <p:nvPr/>
        </p:nvSpPr>
        <p:spPr>
          <a:xfrm>
            <a:off x="1337187" y="1666424"/>
            <a:ext cx="719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 dati sono stati, poi, sottomessi utilizzando la funzione send_stix2_bundle</a:t>
            </a:r>
          </a:p>
        </p:txBody>
      </p:sp>
    </p:spTree>
    <p:extLst>
      <p:ext uri="{BB962C8B-B14F-4D97-AF65-F5344CB8AC3E}">
        <p14:creationId xmlns:p14="http://schemas.microsoft.com/office/powerpoint/2010/main" val="2077686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connettore</a:t>
            </a:r>
            <a:r>
              <a:rPr lang="en-US" dirty="0"/>
              <a:t> TRENDMICRO (4/5)</a:t>
            </a:r>
          </a:p>
        </p:txBody>
      </p:sp>
      <p:pic>
        <p:nvPicPr>
          <p:cNvPr id="1028" name="Picture 4" descr="Push Docker Image To Docker Hub. Create Docker hub account and push… | by  Bharathiraja | CodeX | Medium">
            <a:extLst>
              <a:ext uri="{FF2B5EF4-FFF2-40B4-BE49-F238E27FC236}">
                <a16:creationId xmlns:a16="http://schemas.microsoft.com/office/drawing/2014/main" id="{8D658638-BC0C-EB42-B36B-02ACB73AD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789" y="2464904"/>
            <a:ext cx="5489938" cy="274496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936817-21F7-49F6-BA8F-8794284CC14A}"/>
              </a:ext>
            </a:extLst>
          </p:cNvPr>
          <p:cNvSpPr txBox="1"/>
          <p:nvPr/>
        </p:nvSpPr>
        <p:spPr>
          <a:xfrm>
            <a:off x="6336728" y="2608247"/>
            <a:ext cx="4710683" cy="2601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Una volta </a:t>
            </a:r>
            <a:r>
              <a:rPr lang="en-US" dirty="0" err="1"/>
              <a:t>terminato</a:t>
            </a:r>
            <a:r>
              <a:rPr lang="en-US" dirty="0"/>
              <a:t> lo </a:t>
            </a:r>
            <a:r>
              <a:rPr lang="en-US" dirty="0" err="1"/>
              <a:t>sviluppo</a:t>
            </a:r>
            <a:r>
              <a:rPr lang="en-US" dirty="0"/>
              <a:t> </a:t>
            </a:r>
            <a:r>
              <a:rPr lang="en-US" dirty="0" err="1"/>
              <a:t>dello</a:t>
            </a:r>
            <a:r>
              <a:rPr lang="en-US" dirty="0"/>
              <a:t> script Python,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</a:t>
            </a:r>
            <a:r>
              <a:rPr lang="en-US" dirty="0" err="1"/>
              <a:t>creata</a:t>
            </a:r>
            <a:r>
              <a:rPr lang="en-US" dirty="0"/>
              <a:t> </a:t>
            </a:r>
            <a:r>
              <a:rPr lang="en-US" dirty="0" err="1"/>
              <a:t>l’immagine</a:t>
            </a:r>
            <a:r>
              <a:rPr lang="en-US" dirty="0"/>
              <a:t> docker col </a:t>
            </a:r>
            <a:r>
              <a:rPr lang="en-US" dirty="0" err="1"/>
              <a:t>comando</a:t>
            </a:r>
            <a:r>
              <a:rPr lang="en-US" dirty="0"/>
              <a:t>: </a:t>
            </a:r>
            <a:r>
              <a:rPr lang="en-US" b="1" i="1" dirty="0"/>
              <a:t>docker image build -t </a:t>
            </a:r>
            <a:r>
              <a:rPr lang="en-US" b="1" i="1" dirty="0" err="1"/>
              <a:t>pietrovitagliano</a:t>
            </a:r>
            <a:r>
              <a:rPr lang="en-US" b="1" i="1" dirty="0"/>
              <a:t>/trend_micro:1.52</a:t>
            </a:r>
          </a:p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L’immagine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poi </a:t>
            </a:r>
            <a:r>
              <a:rPr lang="en-US" dirty="0" err="1"/>
              <a:t>caricata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Docker Hub, </a:t>
            </a:r>
            <a:r>
              <a:rPr lang="en-US" dirty="0" err="1"/>
              <a:t>tramite</a:t>
            </a:r>
            <a:r>
              <a:rPr lang="en-US" dirty="0"/>
              <a:t> la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integrata</a:t>
            </a:r>
            <a:r>
              <a:rPr lang="en-US" dirty="0"/>
              <a:t> </a:t>
            </a:r>
            <a:r>
              <a:rPr lang="en-US" dirty="0" err="1"/>
              <a:t>nell’applicazione</a:t>
            </a:r>
            <a:r>
              <a:rPr lang="en-US" dirty="0"/>
              <a:t> Docker Desktop</a:t>
            </a:r>
          </a:p>
        </p:txBody>
      </p:sp>
    </p:spTree>
    <p:extLst>
      <p:ext uri="{BB962C8B-B14F-4D97-AF65-F5344CB8AC3E}">
        <p14:creationId xmlns:p14="http://schemas.microsoft.com/office/powerpoint/2010/main" val="20389701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Sviluppo connettore TRENDMICRO (5/5)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8B3859A-B7BB-4F65-BCE3-24B1CE9462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37" y="1835718"/>
            <a:ext cx="5841238" cy="395548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936817-21F7-49F6-BA8F-8794284CC14A}"/>
              </a:ext>
            </a:extLst>
          </p:cNvPr>
          <p:cNvSpPr txBox="1"/>
          <p:nvPr/>
        </p:nvSpPr>
        <p:spPr>
          <a:xfrm>
            <a:off x="6721040" y="2689715"/>
            <a:ext cx="5070736" cy="147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Aggiornamento </a:t>
            </a:r>
            <a:r>
              <a:rPr lang="en-US" dirty="0" err="1"/>
              <a:t>dello</a:t>
            </a:r>
            <a:r>
              <a:rPr lang="en-US" dirty="0"/>
              <a:t> stack </a:t>
            </a:r>
            <a:r>
              <a:rPr lang="en-US" dirty="0" err="1"/>
              <a:t>fornendo</a:t>
            </a:r>
            <a:r>
              <a:rPr lang="en-US" dirty="0"/>
              <a:t> la </a:t>
            </a:r>
            <a:r>
              <a:rPr lang="en-US" dirty="0" err="1"/>
              <a:t>configurazione</a:t>
            </a:r>
            <a:r>
              <a:rPr lang="en-US" dirty="0"/>
              <a:t> </a:t>
            </a:r>
            <a:r>
              <a:rPr lang="en-US" dirty="0" err="1"/>
              <a:t>precedentemente</a:t>
            </a:r>
            <a:r>
              <a:rPr lang="en-US" dirty="0"/>
              <a:t> </a:t>
            </a:r>
            <a:r>
              <a:rPr lang="en-US" dirty="0" err="1"/>
              <a:t>realizzata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52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187" y="561789"/>
            <a:ext cx="9905998" cy="1478570"/>
          </a:xfrm>
        </p:spPr>
        <p:txBody>
          <a:bodyPr>
            <a:normAutofit/>
          </a:bodyPr>
          <a:lstStyle/>
          <a:p>
            <a:r>
              <a:rPr lang="it-IT" dirty="0"/>
              <a:t>testing connettore TRENDMICRO (1/4)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936817-21F7-49F6-BA8F-8794284CC14A}"/>
              </a:ext>
            </a:extLst>
          </p:cNvPr>
          <p:cNvSpPr txBox="1"/>
          <p:nvPr/>
        </p:nvSpPr>
        <p:spPr>
          <a:xfrm>
            <a:off x="1337187" y="2413337"/>
            <a:ext cx="1003381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È stato realizzato uno scenario di test per verificare che: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TrendMicro</a:t>
            </a:r>
            <a:r>
              <a:rPr lang="it-IT" dirty="0"/>
              <a:t> sia stato correttamente importato nella lista dei connettori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TrendMicro</a:t>
            </a:r>
            <a:r>
              <a:rPr lang="it-IT" dirty="0"/>
              <a:t> abbia eseguito dei task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TrendMicro</a:t>
            </a:r>
            <a:r>
              <a:rPr lang="it-IT" dirty="0"/>
              <a:t> abbia importato correttamente i dati. </a:t>
            </a:r>
          </a:p>
        </p:txBody>
      </p:sp>
      <p:graphicFrame>
        <p:nvGraphicFramePr>
          <p:cNvPr id="4" name="Diagramma 7">
            <a:extLst>
              <a:ext uri="{FF2B5EF4-FFF2-40B4-BE49-F238E27FC236}">
                <a16:creationId xmlns:a16="http://schemas.microsoft.com/office/drawing/2014/main" id="{24B41987-3AC2-D647-9FEB-F871759EE7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49451"/>
              </p:ext>
            </p:extLst>
          </p:nvPr>
        </p:nvGraphicFramePr>
        <p:xfrm>
          <a:off x="7339287" y="2282795"/>
          <a:ext cx="4031719" cy="292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5265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testing connettore TRENDMICRO (2/4)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936817-21F7-49F6-BA8F-8794284CC14A}"/>
              </a:ext>
            </a:extLst>
          </p:cNvPr>
          <p:cNvSpPr txBox="1"/>
          <p:nvPr/>
        </p:nvSpPr>
        <p:spPr>
          <a:xfrm>
            <a:off x="1141412" y="2249487"/>
            <a:ext cx="4053439" cy="917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TrendMicro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importato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OpenCTI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60D58C-9ADD-499F-8DA8-2526D1E7D8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r="13550" b="-3"/>
          <a:stretch/>
        </p:blipFill>
        <p:spPr>
          <a:xfrm>
            <a:off x="5194851" y="1843551"/>
            <a:ext cx="6713949" cy="4395931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3018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2" name="Rectangle 11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testing connettore TRENDMICRO (3/4)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760D58C-9ADD-499F-8DA8-2526D1E7D8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7CE7B8A-0CB6-4C1D-ABF9-E38BB16BA0DF}"/>
              </a:ext>
            </a:extLst>
          </p:cNvPr>
          <p:cNvSpPr txBox="1"/>
          <p:nvPr/>
        </p:nvSpPr>
        <p:spPr>
          <a:xfrm>
            <a:off x="7962519" y="2249487"/>
            <a:ext cx="3084892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/>
              <a:t>TrendMicro ha eseguito dei task</a:t>
            </a:r>
          </a:p>
        </p:txBody>
      </p:sp>
    </p:spTree>
    <p:extLst>
      <p:ext uri="{BB962C8B-B14F-4D97-AF65-F5344CB8AC3E}">
        <p14:creationId xmlns:p14="http://schemas.microsoft.com/office/powerpoint/2010/main" val="1604615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7D6E840-9DD4-473E-ABC8-0FC9062F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02950B47-A4A4-40A4-BA35-D2459B5AE0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3DFEB33D-BD06-44EF-A9E8-DAB1E3F1C9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9514F9-0FC6-47CE-9741-227EF8E36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133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DEA9E922-4B56-4398-8F49-18BB2FF19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7B7E94F6-7C72-4170-B7C8-B18165607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7E1780-5D15-4A89-A802-0BC222EB0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8">
              <a:extLst>
                <a:ext uri="{FF2B5EF4-FFF2-40B4-BE49-F238E27FC236}">
                  <a16:creationId xmlns:a16="http://schemas.microsoft.com/office/drawing/2014/main" id="{DFF82D39-403D-4749-B519-F20431BEB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B4AD3D7-29AD-4887-9422-E6FB71E41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C219CF0-C7E9-460C-B243-95F00D0430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2B36BC7-A8D7-4170-A4C2-5D5FB5703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93BE217-57A9-410A-8C6E-DD49C9542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E137D9FE-3450-4F53-AB48-B83574DEB7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2CBA01D9-742E-437F-B4A4-F21067DB3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CF7E3F29-AF56-4664-899B-EAAB5BEB1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134A0AFD-4F49-418F-89C2-2BF954837F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491FBEA5-6E19-4D74-AF8F-7801D642F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6FE013A-FBF0-4582-8BF5-C66A87656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2A8BBFC9-C135-43D6-B658-BEAFBCB687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A91FF15-5B35-4788-9504-75DAF1624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AF45E1F0-943D-45E4-B027-8E5DD52948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1B4E3D75-576B-4EAB-8767-A2692E89E0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77D6359-FA3A-41C5-B675-EA271B44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AF12B18-E453-4F78-AA7A-C916EF28C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2725FE37-E40E-466C-AB50-E43BA6A8A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E5933B83-B4CE-4221-8A92-78505DDC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7F1913FF-9BDF-492A-B105-671924AFF4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1D8A5F7C-24DE-4B2E-8B11-122C12CDB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43C17D4F-4386-40CF-B9D8-A764322BA0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46E23045-B4B9-4F64-93B3-06FD53532C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70B9CF12-49FA-4704-82F6-923EA779A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1F7A28B8-D9CE-4A32-8044-FC6A9D334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33">
              <a:extLst>
                <a:ext uri="{FF2B5EF4-FFF2-40B4-BE49-F238E27FC236}">
                  <a16:creationId xmlns:a16="http://schemas.microsoft.com/office/drawing/2014/main" id="{67FEC850-B79F-4E1E-934C-6AEE78126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CFEFBE7-0E21-4207-897E-4D528A8F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AEAF58F-D575-41BD-A835-BB010E877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E27AA05B-2BE2-4010-94CB-F460AE198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70D33247-6EF5-41BC-B07F-053CB910E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5CDEB4E4-0063-4713-B2C6-36FBC09EC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F3B12534-789B-48AC-9A55-424738970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78A290B1-8C9B-4E8B-B1B2-C722EE14C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06DDBC85-105E-462C-865B-153ED0CC65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78BB07D4-4655-424B-AB60-04F4B3809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544A865C-ED01-4680-9EF0-80FBD9290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D9A8E789-DB73-4EA0-9D0F-A080CC6B7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45">
              <a:extLst>
                <a:ext uri="{FF2B5EF4-FFF2-40B4-BE49-F238E27FC236}">
                  <a16:creationId xmlns:a16="http://schemas.microsoft.com/office/drawing/2014/main" id="{68D3F12B-BCAA-49B7-BA81-C7AF1CC0E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A5165251-F749-432F-ABA8-F606E5934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99451206-BB2D-4D57-9B5A-DA9543D1E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F1388985-19D4-40A0-A1D3-029B76DB5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4262B374-8CC2-44EB-97BB-1E0AEB23A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C06B794-15FA-4731-B9F0-8C20E392C3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9E033CE7-9D67-4BC6-BDBB-156CA29063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BDF8F2E8-AABE-4D38-BB58-DE250459D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E10765A4-B591-4CD7-B4E8-64DC644A6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8BF76C5A-5FA8-45A7-A243-77D377613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039E6322-3F90-4FE5-83C6-5EA6C592E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E69A9E94-9988-4F90-BFF7-39CAE99F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75B8334A-3C81-4C53-858D-92D5295A8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9EB00862-AA34-4A06-8EF3-8EE78060A6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1781" y="618518"/>
            <a:ext cx="2948240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testing connettore TRENDMICRO (4/4)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3C69AD3-E1A3-47BC-ABDE-3738B0D40E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8" r="-2" b="10754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4EA3487-5774-43C5-AA2B-1046B9B8989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765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F37857-8831-4172-81BC-B022E1BCE44E}"/>
              </a:ext>
            </a:extLst>
          </p:cNvPr>
          <p:cNvSpPr txBox="1"/>
          <p:nvPr/>
        </p:nvSpPr>
        <p:spPr>
          <a:xfrm>
            <a:off x="8411781" y="2249487"/>
            <a:ext cx="2948240" cy="984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TrendMicro ha </a:t>
            </a:r>
            <a:r>
              <a:rPr lang="en-US" dirty="0" err="1"/>
              <a:t>importato</a:t>
            </a:r>
            <a:r>
              <a:rPr lang="en-US" dirty="0"/>
              <a:t> </a:t>
            </a:r>
            <a:r>
              <a:rPr lang="en-US" dirty="0" err="1"/>
              <a:t>correttamente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dati. 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6B69E10-B78A-42BA-903C-86D9965C4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895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EC9FA34-3CEC-42B1-8AEA-F261C70C0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3249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97B303-1528-EA45-8925-83C5D4C8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736" y="507005"/>
            <a:ext cx="3352528" cy="1478570"/>
          </a:xfrm>
        </p:spPr>
        <p:txBody>
          <a:bodyPr>
            <a:normAutofit/>
          </a:bodyPr>
          <a:lstStyle/>
          <a:p>
            <a:r>
              <a:rPr lang="it-IT" dirty="0"/>
              <a:t>Export dei dati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C2F4D91-8FE1-5746-BFAD-947F9AC0C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2439656"/>
            <a:ext cx="5137699" cy="254316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BC0F86-7E16-F843-948F-4369181D9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439655"/>
            <a:ext cx="5137699" cy="25431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1800" dirty="0">
                <a:ea typeface="+mn-lt"/>
                <a:cs typeface="+mn-lt"/>
              </a:rPr>
              <a:t>È possibile effettuare l’export delle informazioni (osservabili, minacce, eventi, etc.…) nei seguenti formati:</a:t>
            </a:r>
          </a:p>
          <a:p>
            <a:r>
              <a:rPr lang="it-IT" sz="1800" dirty="0" err="1">
                <a:ea typeface="+mn-lt"/>
                <a:cs typeface="+mn-lt"/>
              </a:rPr>
              <a:t>Txt</a:t>
            </a:r>
            <a:endParaRPr lang="it-IT" sz="1800" dirty="0">
              <a:ea typeface="+mn-lt"/>
              <a:cs typeface="+mn-lt"/>
            </a:endParaRPr>
          </a:p>
          <a:p>
            <a:r>
              <a:rPr lang="it-IT" sz="1800" dirty="0" err="1">
                <a:ea typeface="+mn-lt"/>
                <a:cs typeface="+mn-lt"/>
              </a:rPr>
              <a:t>Stix</a:t>
            </a:r>
            <a:endParaRPr lang="it-IT" sz="1800" dirty="0">
              <a:ea typeface="+mn-lt"/>
              <a:cs typeface="+mn-lt"/>
            </a:endParaRPr>
          </a:p>
          <a:p>
            <a:r>
              <a:rPr lang="it-IT" sz="1800" dirty="0" err="1">
                <a:ea typeface="+mn-lt"/>
                <a:cs typeface="+mn-lt"/>
              </a:rPr>
              <a:t>Csv</a:t>
            </a:r>
            <a:endParaRPr lang="it-IT" sz="1800" dirty="0">
              <a:ea typeface="+mn-lt"/>
              <a:cs typeface="+mn-lt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12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2">
            <a:extLst>
              <a:ext uri="{FF2B5EF4-FFF2-40B4-BE49-F238E27FC236}">
                <a16:creationId xmlns:a16="http://schemas.microsoft.com/office/drawing/2014/main" id="{519FA62B-A2C9-49F5-8C45-9D5CDCD72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A24E966C-35F3-4DB1-8C23-4BC252E4E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24ADCBC-2A94-4F6E-BC8D-278612B7A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72" name="Rectangle 5">
                <a:extLst>
                  <a:ext uri="{FF2B5EF4-FFF2-40B4-BE49-F238E27FC236}">
                    <a16:creationId xmlns:a16="http://schemas.microsoft.com/office/drawing/2014/main" id="{38F45A3E-0BAF-4E7A-AD24-51B345041D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5340FE26-BABB-409C-A32A-B3D10BD23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A9468B59-1984-42C3-88A4-942CF6EF75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F6B5E914-0078-49CC-AD42-C97DC361C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D18B3F5A-0978-48AE-9360-8ABC8CEA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27E73F9B-CBFF-473A-9B41-8964B831E9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558218B5-0904-4C19-8935-1A64432BC2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BCBCB59-A700-4032-AB43-CB06687996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0" name="Freeform 13">
                <a:extLst>
                  <a:ext uri="{FF2B5EF4-FFF2-40B4-BE49-F238E27FC236}">
                    <a16:creationId xmlns:a16="http://schemas.microsoft.com/office/drawing/2014/main" id="{861A9C11-1685-4F09-B995-D5ECAD153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14">
                <a:extLst>
                  <a:ext uri="{FF2B5EF4-FFF2-40B4-BE49-F238E27FC236}">
                    <a16:creationId xmlns:a16="http://schemas.microsoft.com/office/drawing/2014/main" id="{57CCC420-3BF0-4A3E-A4FB-41537B0642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15">
                <a:extLst>
                  <a:ext uri="{FF2B5EF4-FFF2-40B4-BE49-F238E27FC236}">
                    <a16:creationId xmlns:a16="http://schemas.microsoft.com/office/drawing/2014/main" id="{1DEFC6D1-15DA-4DDC-8FD1-B7630B8D6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Line 16">
                <a:extLst>
                  <a:ext uri="{FF2B5EF4-FFF2-40B4-BE49-F238E27FC236}">
                    <a16:creationId xmlns:a16="http://schemas.microsoft.com/office/drawing/2014/main" id="{0C6F2EE9-81FE-4B46-9513-6EC7D93012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84" name="Freeform 17">
                <a:extLst>
                  <a:ext uri="{FF2B5EF4-FFF2-40B4-BE49-F238E27FC236}">
                    <a16:creationId xmlns:a16="http://schemas.microsoft.com/office/drawing/2014/main" id="{26DF77E9-F68C-4FE0-864E-A4A4DE3616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18">
                <a:extLst>
                  <a:ext uri="{FF2B5EF4-FFF2-40B4-BE49-F238E27FC236}">
                    <a16:creationId xmlns:a16="http://schemas.microsoft.com/office/drawing/2014/main" id="{9D3495ED-B588-4755-B8BB-18D33E4A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19">
                <a:extLst>
                  <a:ext uri="{FF2B5EF4-FFF2-40B4-BE49-F238E27FC236}">
                    <a16:creationId xmlns:a16="http://schemas.microsoft.com/office/drawing/2014/main" id="{E76105FE-305A-42A7-B2DD-388B99FAB8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20">
                <a:extLst>
                  <a:ext uri="{FF2B5EF4-FFF2-40B4-BE49-F238E27FC236}">
                    <a16:creationId xmlns:a16="http://schemas.microsoft.com/office/drawing/2014/main" id="{F1883F6E-6FAE-49E2-AE28-02B88BEBF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Rectangle 21">
                <a:extLst>
                  <a:ext uri="{FF2B5EF4-FFF2-40B4-BE49-F238E27FC236}">
                    <a16:creationId xmlns:a16="http://schemas.microsoft.com/office/drawing/2014/main" id="{8C8A198F-A0AA-455F-ACD5-8587457BDD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89" name="Freeform 22">
                <a:extLst>
                  <a:ext uri="{FF2B5EF4-FFF2-40B4-BE49-F238E27FC236}">
                    <a16:creationId xmlns:a16="http://schemas.microsoft.com/office/drawing/2014/main" id="{E57E155C-0F05-498E-B0E3-33AE15B7E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0" name="Freeform 23">
                <a:extLst>
                  <a:ext uri="{FF2B5EF4-FFF2-40B4-BE49-F238E27FC236}">
                    <a16:creationId xmlns:a16="http://schemas.microsoft.com/office/drawing/2014/main" id="{3D7FB1D7-F9DB-443D-A2D4-40C46F697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24">
                <a:extLst>
                  <a:ext uri="{FF2B5EF4-FFF2-40B4-BE49-F238E27FC236}">
                    <a16:creationId xmlns:a16="http://schemas.microsoft.com/office/drawing/2014/main" id="{9EF7FB08-B52A-4C0D-BF32-AC6D91AE9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25">
                <a:extLst>
                  <a:ext uri="{FF2B5EF4-FFF2-40B4-BE49-F238E27FC236}">
                    <a16:creationId xmlns:a16="http://schemas.microsoft.com/office/drawing/2014/main" id="{2A27D708-7911-4EAB-8A9D-E608726B57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26">
                <a:extLst>
                  <a:ext uri="{FF2B5EF4-FFF2-40B4-BE49-F238E27FC236}">
                    <a16:creationId xmlns:a16="http://schemas.microsoft.com/office/drawing/2014/main" id="{40A3E3AC-335B-4EAB-A5D4-E72C8434AB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27">
                <a:extLst>
                  <a:ext uri="{FF2B5EF4-FFF2-40B4-BE49-F238E27FC236}">
                    <a16:creationId xmlns:a16="http://schemas.microsoft.com/office/drawing/2014/main" id="{FC4E923E-7CEC-4950-8C12-F40EAE7A36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28">
                <a:extLst>
                  <a:ext uri="{FF2B5EF4-FFF2-40B4-BE49-F238E27FC236}">
                    <a16:creationId xmlns:a16="http://schemas.microsoft.com/office/drawing/2014/main" id="{23A92FB5-3211-4195-8FFA-A8F49F677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29">
                <a:extLst>
                  <a:ext uri="{FF2B5EF4-FFF2-40B4-BE49-F238E27FC236}">
                    <a16:creationId xmlns:a16="http://schemas.microsoft.com/office/drawing/2014/main" id="{BB88442A-84E1-4264-BD24-B14020F21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0">
                <a:extLst>
                  <a:ext uri="{FF2B5EF4-FFF2-40B4-BE49-F238E27FC236}">
                    <a16:creationId xmlns:a16="http://schemas.microsoft.com/office/drawing/2014/main" id="{B47AD665-0844-40BF-AE62-BA493929C5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1">
                <a:extLst>
                  <a:ext uri="{FF2B5EF4-FFF2-40B4-BE49-F238E27FC236}">
                    <a16:creationId xmlns:a16="http://schemas.microsoft.com/office/drawing/2014/main" id="{01D8E540-292C-4867-BD21-43910262E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00C8F50-D632-4BE8-B5BF-8AEAE2D13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62" name="Freeform 32">
                <a:extLst>
                  <a:ext uri="{FF2B5EF4-FFF2-40B4-BE49-F238E27FC236}">
                    <a16:creationId xmlns:a16="http://schemas.microsoft.com/office/drawing/2014/main" id="{7870CC07-8D37-4F4D-A73B-9762FFAB1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3" name="Freeform 33">
                <a:extLst>
                  <a:ext uri="{FF2B5EF4-FFF2-40B4-BE49-F238E27FC236}">
                    <a16:creationId xmlns:a16="http://schemas.microsoft.com/office/drawing/2014/main" id="{06B84BAB-C27B-4804-9496-FDDA7FF6F2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4" name="Freeform 34">
                <a:extLst>
                  <a:ext uri="{FF2B5EF4-FFF2-40B4-BE49-F238E27FC236}">
                    <a16:creationId xmlns:a16="http://schemas.microsoft.com/office/drawing/2014/main" id="{45E90447-AF32-4C90-8940-D5EBE9F640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5" name="Freeform 35">
                <a:extLst>
                  <a:ext uri="{FF2B5EF4-FFF2-40B4-BE49-F238E27FC236}">
                    <a16:creationId xmlns:a16="http://schemas.microsoft.com/office/drawing/2014/main" id="{DFD35AB5-2871-471E-87D3-C3C024C31E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6" name="Freeform 36">
                <a:extLst>
                  <a:ext uri="{FF2B5EF4-FFF2-40B4-BE49-F238E27FC236}">
                    <a16:creationId xmlns:a16="http://schemas.microsoft.com/office/drawing/2014/main" id="{60EED77B-C4CD-44DE-B7AA-472CBEE6E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7" name="Freeform 37">
                <a:extLst>
                  <a:ext uri="{FF2B5EF4-FFF2-40B4-BE49-F238E27FC236}">
                    <a16:creationId xmlns:a16="http://schemas.microsoft.com/office/drawing/2014/main" id="{68122908-2E24-4971-A70E-29CFE953E5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8" name="Freeform 38">
                <a:extLst>
                  <a:ext uri="{FF2B5EF4-FFF2-40B4-BE49-F238E27FC236}">
                    <a16:creationId xmlns:a16="http://schemas.microsoft.com/office/drawing/2014/main" id="{43930918-848F-4F70-8C42-426DCCB4D4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9" name="Freeform 39">
                <a:extLst>
                  <a:ext uri="{FF2B5EF4-FFF2-40B4-BE49-F238E27FC236}">
                    <a16:creationId xmlns:a16="http://schemas.microsoft.com/office/drawing/2014/main" id="{7C2C1A0B-06A1-4F89-9A58-66CAB57F1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0" name="Freeform 40">
                <a:extLst>
                  <a:ext uri="{FF2B5EF4-FFF2-40B4-BE49-F238E27FC236}">
                    <a16:creationId xmlns:a16="http://schemas.microsoft.com/office/drawing/2014/main" id="{F26FAEF0-6EA1-41B4-AC1D-0BC56E43E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71" name="Rectangle 41">
                <a:extLst>
                  <a:ext uri="{FF2B5EF4-FFF2-40B4-BE49-F238E27FC236}">
                    <a16:creationId xmlns:a16="http://schemas.microsoft.com/office/drawing/2014/main" id="{563F085C-A9C1-47AB-9656-468B79DE5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49" name="Immagine 48">
            <a:extLst>
              <a:ext uri="{FF2B5EF4-FFF2-40B4-BE49-F238E27FC236}">
                <a16:creationId xmlns:a16="http://schemas.microsoft.com/office/drawing/2014/main" id="{B8EC4EBC-505D-481C-AFC5-F7456A5055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9" r="1539"/>
          <a:stretch/>
        </p:blipFill>
        <p:spPr>
          <a:xfrm>
            <a:off x="4431476" y="899170"/>
            <a:ext cx="7013643" cy="5050796"/>
          </a:xfrm>
          <a:prstGeom prst="round2DiagRect">
            <a:avLst>
              <a:gd name="adj1" fmla="val 9708"/>
              <a:gd name="adj2" fmla="val 634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6BF6A91D-34A7-4C53-A70E-448868249E7E}"/>
              </a:ext>
            </a:extLst>
          </p:cNvPr>
          <p:cNvSpPr txBox="1">
            <a:spLocks/>
          </p:cNvSpPr>
          <p:nvPr/>
        </p:nvSpPr>
        <p:spPr>
          <a:xfrm>
            <a:off x="-1163176" y="2952332"/>
            <a:ext cx="7022468" cy="9562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ea typeface="+mj-lt"/>
                <a:cs typeface="+mj-lt"/>
              </a:rPr>
              <a:t>ARCHITETTURA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331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C09B923-A212-4455-BCD0-B3107ED1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cap="all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w Cen MT"/>
              </a:rPr>
              <a:t>TASK </a:t>
            </a:r>
            <a:r>
              <a:rPr lang="en-US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w Cen MT"/>
              </a:rPr>
              <a:t>III</a:t>
            </a:r>
            <a:endParaRPr lang="en-US" dirty="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w Cen MT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71DB07-2698-4F2A-BC31-CDE4CA2AC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bg2"/>
                </a:solidFill>
                <a:latin typeface="TW Cen MT"/>
              </a:rPr>
              <a:t>Documentazione</a:t>
            </a:r>
            <a:endParaRPr lang="en-US" dirty="0" err="1">
              <a:solidFill>
                <a:schemeClr val="bg2"/>
              </a:solidFill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29718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5C9FEF-BB01-DA47-A9A1-F283DE2C7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637" y="631770"/>
            <a:ext cx="4278726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Documentazione</a:t>
            </a:r>
            <a:endParaRPr lang="en-US" dirty="0"/>
          </a:p>
        </p:txBody>
      </p:sp>
      <p:pic>
        <p:nvPicPr>
          <p:cNvPr id="3074" name="Picture 2" descr="All Document Reader: PDF, Excel, Word, Docx APK DocViewer-27.16 Download  for Android – Download All Document Reader: PDF, Excel, Word, Docx APK  Latest Version - APKFab.com">
            <a:extLst>
              <a:ext uri="{FF2B5EF4-FFF2-40B4-BE49-F238E27FC236}">
                <a16:creationId xmlns:a16="http://schemas.microsoft.com/office/drawing/2014/main" id="{EF9D1B27-70DE-0149-8C53-E24DB3754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0229" y="2086363"/>
            <a:ext cx="3867962" cy="386796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F37857-8831-4172-81BC-B022E1BCE44E}"/>
              </a:ext>
            </a:extLst>
          </p:cNvPr>
          <p:cNvSpPr txBox="1"/>
          <p:nvPr/>
        </p:nvSpPr>
        <p:spPr>
          <a:xfrm>
            <a:off x="6096000" y="2275992"/>
            <a:ext cx="4710683" cy="27333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La </a:t>
            </a:r>
            <a:r>
              <a:rPr lang="en-US" dirty="0" err="1"/>
              <a:t>documentazione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composta</a:t>
            </a:r>
            <a:r>
              <a:rPr lang="en-US" dirty="0"/>
              <a:t> da: 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File excel: in </a:t>
            </a:r>
            <a:r>
              <a:rPr lang="en-US" dirty="0" err="1"/>
              <a:t>questo</a:t>
            </a:r>
            <a:r>
              <a:rPr lang="en-US" dirty="0"/>
              <a:t> file </a:t>
            </a:r>
            <a:r>
              <a:rPr lang="en-US" dirty="0" err="1"/>
              <a:t>vengono</a:t>
            </a:r>
            <a:r>
              <a:rPr lang="en-US" dirty="0"/>
              <a:t> </a:t>
            </a:r>
            <a:r>
              <a:rPr lang="en-US" dirty="0" err="1"/>
              <a:t>specificati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connettori </a:t>
            </a:r>
            <a:r>
              <a:rPr lang="en-US" dirty="0" err="1"/>
              <a:t>funzionanti</a:t>
            </a:r>
            <a:r>
              <a:rPr lang="en-US" dirty="0"/>
              <a:t>/non </a:t>
            </a:r>
            <a:r>
              <a:rPr lang="en-US" dirty="0" err="1"/>
              <a:t>funzionanti</a:t>
            </a:r>
            <a:r>
              <a:rPr lang="en-US" dirty="0"/>
              <a:t>.</a:t>
            </a:r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Documentazione</a:t>
            </a:r>
            <a:r>
              <a:rPr lang="en-US" dirty="0"/>
              <a:t> in docx e pdf del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svolto</a:t>
            </a:r>
            <a:endParaRPr lang="en-US" dirty="0"/>
          </a:p>
          <a:p>
            <a:pPr marL="34290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 err="1"/>
              <a:t>Presentazioni</a:t>
            </a:r>
            <a:r>
              <a:rPr lang="en-US" dirty="0"/>
              <a:t> che </a:t>
            </a:r>
            <a:r>
              <a:rPr lang="en-US" dirty="0" err="1"/>
              <a:t>riassumono</a:t>
            </a:r>
            <a:r>
              <a:rPr lang="en-US" dirty="0"/>
              <a:t> il </a:t>
            </a:r>
            <a:r>
              <a:rPr lang="en-US" dirty="0" err="1"/>
              <a:t>lavoro</a:t>
            </a:r>
            <a:r>
              <a:rPr lang="en-US" dirty="0"/>
              <a:t> </a:t>
            </a:r>
            <a:r>
              <a:rPr lang="en-US" dirty="0" err="1"/>
              <a:t>svolto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338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C09B923-A212-4455-BCD0-B3107ED17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Tw Cen MT"/>
              </a:rPr>
              <a:t>Fine</a:t>
            </a:r>
            <a:endParaRPr lang="en-US" dirty="0">
              <a:solidFill>
                <a:srgbClr val="FFFFFF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Tw Cen MT"/>
            </a:endParaRPr>
          </a:p>
        </p:txBody>
      </p:sp>
    </p:spTree>
    <p:extLst>
      <p:ext uri="{BB962C8B-B14F-4D97-AF65-F5344CB8AC3E}">
        <p14:creationId xmlns:p14="http://schemas.microsoft.com/office/powerpoint/2010/main" val="3219102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</a:t>
            </a:r>
            <a:r>
              <a:rPr lang="en-US" dirty="0" err="1"/>
              <a:t>OpenCTI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844521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 err="1"/>
              <a:t>OpenCTI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installata</a:t>
            </a:r>
            <a:r>
              <a:rPr lang="en-US" dirty="0"/>
              <a:t> </a:t>
            </a:r>
            <a:r>
              <a:rPr lang="en-US" dirty="0" err="1"/>
              <a:t>manualmente</a:t>
            </a:r>
            <a:r>
              <a:rPr lang="en-US" dirty="0"/>
              <a:t>,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macchine</a:t>
            </a:r>
            <a:r>
              <a:rPr lang="en-US" dirty="0"/>
              <a:t> con Ubuntu come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, </a:t>
            </a:r>
            <a:r>
              <a:rPr lang="en-US" dirty="0" err="1"/>
              <a:t>oppure</a:t>
            </a:r>
            <a:r>
              <a:rPr lang="en-US" dirty="0"/>
              <a:t> </a:t>
            </a:r>
            <a:r>
              <a:rPr lang="en-US" dirty="0" err="1"/>
              <a:t>attraverso</a:t>
            </a:r>
            <a:r>
              <a:rPr lang="en-US" dirty="0"/>
              <a:t> procedure </a:t>
            </a:r>
            <a:r>
              <a:rPr lang="en-US" dirty="0" err="1"/>
              <a:t>automatizzate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richiedono</a:t>
            </a:r>
            <a:r>
              <a:rPr lang="en-US" dirty="0"/>
              <a:t> </a:t>
            </a:r>
            <a:r>
              <a:rPr lang="en-US" dirty="0" err="1"/>
              <a:t>l’uso</a:t>
            </a:r>
            <a:r>
              <a:rPr lang="en-US" dirty="0"/>
              <a:t> di una Virtual Machine o di Docker. Per </a:t>
            </a:r>
            <a:r>
              <a:rPr lang="en-US" dirty="0" err="1"/>
              <a:t>semplicità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è </a:t>
            </a:r>
            <a:r>
              <a:rPr lang="en-US" dirty="0" err="1"/>
              <a:t>deciso</a:t>
            </a:r>
            <a:r>
              <a:rPr lang="en-US" dirty="0"/>
              <a:t> di </a:t>
            </a:r>
            <a:r>
              <a:rPr lang="en-US" dirty="0" err="1"/>
              <a:t>optare</a:t>
            </a:r>
            <a:r>
              <a:rPr lang="en-US" dirty="0"/>
              <a:t> per </a:t>
            </a:r>
            <a:r>
              <a:rPr lang="en-US" dirty="0" err="1"/>
              <a:t>un’installazione</a:t>
            </a:r>
            <a:r>
              <a:rPr lang="en-US" dirty="0"/>
              <a:t> </a:t>
            </a:r>
            <a:r>
              <a:rPr lang="en-US" dirty="0" err="1"/>
              <a:t>automatizzata</a:t>
            </a:r>
            <a:r>
              <a:rPr lang="en-US" dirty="0"/>
              <a:t> </a:t>
            </a:r>
            <a:r>
              <a:rPr lang="en-US" dirty="0" err="1"/>
              <a:t>basata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una </a:t>
            </a:r>
            <a:r>
              <a:rPr lang="en-US" dirty="0" err="1"/>
              <a:t>macchina</a:t>
            </a:r>
            <a:r>
              <a:rPr lang="en-US" dirty="0"/>
              <a:t> </a:t>
            </a:r>
            <a:r>
              <a:rPr lang="en-US" dirty="0" err="1"/>
              <a:t>virtuale</a:t>
            </a:r>
            <a:r>
              <a:rPr lang="en-US" dirty="0"/>
              <a:t>, con Virtual Box come </a:t>
            </a:r>
            <a:r>
              <a:rPr lang="en-US" dirty="0" err="1"/>
              <a:t>HyperVisor</a:t>
            </a:r>
            <a:r>
              <a:rPr lang="en-US" dirty="0"/>
              <a:t> di </a:t>
            </a:r>
            <a:r>
              <a:rPr lang="en-US" dirty="0" err="1"/>
              <a:t>tipo</a:t>
            </a:r>
            <a:r>
              <a:rPr lang="en-US" dirty="0"/>
              <a:t> 2.</a:t>
            </a:r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A659AD-5349-4CD6-B7B0-C28B29776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98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947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Installazione e configurazione di OpenCTI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A659FBB-CF7C-43BB-B8A1-83BB4BE2732F}"/>
              </a:ext>
            </a:extLst>
          </p:cNvPr>
          <p:cNvGrpSpPr/>
          <p:nvPr/>
        </p:nvGrpSpPr>
        <p:grpSpPr>
          <a:xfrm>
            <a:off x="1341435" y="2042017"/>
            <a:ext cx="3800529" cy="4074063"/>
            <a:chOff x="1697088" y="2155297"/>
            <a:chExt cx="2969951" cy="3039807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E5F53D0-E958-47F7-85F4-AE8EF11C1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762" t="4157" r="-1" b="34236"/>
            <a:stretch/>
          </p:blipFill>
          <p:spPr>
            <a:xfrm>
              <a:off x="1697089" y="2155297"/>
              <a:ext cx="2969950" cy="1471540"/>
            </a:xfrm>
            <a:custGeom>
              <a:avLst/>
              <a:gdLst/>
              <a:ahLst/>
              <a:cxnLst/>
              <a:rect l="l" t="t" r="r" b="b"/>
              <a:pathLst>
                <a:path w="3525628" h="1692529">
                  <a:moveTo>
                    <a:pt x="197717" y="0"/>
                  </a:moveTo>
                  <a:lnTo>
                    <a:pt x="3525628" y="0"/>
                  </a:lnTo>
                  <a:lnTo>
                    <a:pt x="3525628" y="1692529"/>
                  </a:lnTo>
                  <a:lnTo>
                    <a:pt x="0" y="1692529"/>
                  </a:lnTo>
                  <a:lnTo>
                    <a:pt x="0" y="197717"/>
                  </a:lnTo>
                  <a:cubicBezTo>
                    <a:pt x="0" y="88521"/>
                    <a:pt x="88521" y="0"/>
                    <a:pt x="197717" y="0"/>
                  </a:cubicBez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76297227-81FB-435C-9506-8709813A96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762" t="3216" r="-1" b="24194"/>
            <a:stretch/>
          </p:blipFill>
          <p:spPr>
            <a:xfrm>
              <a:off x="1697088" y="3723564"/>
              <a:ext cx="2969951" cy="1471540"/>
            </a:xfrm>
            <a:custGeom>
              <a:avLst/>
              <a:gdLst/>
              <a:ahLst/>
              <a:cxnLst/>
              <a:rect l="l" t="t" r="r" b="b"/>
              <a:pathLst>
                <a:path w="3525628" h="1687949">
                  <a:moveTo>
                    <a:pt x="0" y="0"/>
                  </a:moveTo>
                  <a:lnTo>
                    <a:pt x="3525628" y="0"/>
                  </a:lnTo>
                  <a:lnTo>
                    <a:pt x="3525628" y="1490232"/>
                  </a:lnTo>
                  <a:cubicBezTo>
                    <a:pt x="3525628" y="1599428"/>
                    <a:pt x="3437107" y="1687949"/>
                    <a:pt x="3327911" y="1687949"/>
                  </a:cubicBezTo>
                  <a:lnTo>
                    <a:pt x="0" y="1687949"/>
                  </a:lnTo>
                  <a:close/>
                </a:path>
              </a:pathLst>
            </a:custGeom>
            <a:ln w="19050" cap="sq">
              <a:solidFill>
                <a:schemeClr val="tx2">
                  <a:lumMod val="60000"/>
                  <a:lumOff val="40000"/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92802" y="2054973"/>
            <a:ext cx="5501617" cy="40722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Anzitutto occorre effettuare il download del file OVA «opencti-release-5.0.3.ova» reperibile al link: </a:t>
            </a:r>
            <a:r>
              <a:rPr lang="en-US">
                <a:hlinkClick r:id="rId4"/>
              </a:rPr>
              <a:t>https://drive.google.com/drive/folders/1bvB6RmdQNHMW_3h-88KbAit9GRZlL5Bj</a:t>
            </a:r>
            <a:r>
              <a:rPr lang="en-US"/>
              <a:t>. Questo file potrà, poi, essere importato in Vitual Box per generare automaticamente una macchina virtuale preconfigurata.</a:t>
            </a:r>
          </a:p>
          <a:p>
            <a:pPr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/>
              <a:t>Inoltre, siccome la VM è preconfigurata con 1 core per la CPU e 16 GB di memoria RAM, al fine di garantire prestazioni migliori ed evitare di concedere più memoria di quella necessaria, le risorse assegnate alla macchina sono state modificate in 2 core e 4 GB di RAM.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9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</a:t>
            </a:r>
            <a:r>
              <a:rPr lang="en-US" dirty="0" err="1"/>
              <a:t>OpenCTI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D6BAE9-C340-42CB-91DD-5C2C0B24C1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2" y="2249487"/>
            <a:ext cx="4954588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Una volta </a:t>
            </a:r>
            <a:r>
              <a:rPr lang="en-US" dirty="0" err="1"/>
              <a:t>avviata</a:t>
            </a:r>
            <a:r>
              <a:rPr lang="en-US" dirty="0"/>
              <a:t> la VM è </a:t>
            </a:r>
            <a:r>
              <a:rPr lang="en-US" dirty="0" err="1"/>
              <a:t>necessario</a:t>
            </a:r>
            <a:r>
              <a:rPr lang="en-US" dirty="0"/>
              <a:t> </a:t>
            </a:r>
            <a:r>
              <a:rPr lang="en-US" dirty="0" err="1"/>
              <a:t>effettuare</a:t>
            </a:r>
            <a:r>
              <a:rPr lang="en-US" dirty="0"/>
              <a:t> </a:t>
            </a:r>
            <a:r>
              <a:rPr lang="en-US" dirty="0" err="1"/>
              <a:t>l’accesso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le </a:t>
            </a:r>
            <a:r>
              <a:rPr lang="en-US" dirty="0" err="1"/>
              <a:t>credenziali</a:t>
            </a:r>
            <a:r>
              <a:rPr lang="en-US" dirty="0"/>
              <a:t> di login: 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Username: </a:t>
            </a:r>
            <a:r>
              <a:rPr lang="en-US" dirty="0" err="1"/>
              <a:t>opencti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Password: </a:t>
            </a:r>
            <a:r>
              <a:rPr lang="en-US" dirty="0" err="1"/>
              <a:t>opencti</a:t>
            </a:r>
            <a:endParaRPr lang="en-US" dirty="0"/>
          </a:p>
          <a:p>
            <a:pPr algn="just">
              <a:lnSpc>
                <a:spcPct val="100000"/>
              </a:lnSpc>
            </a:pPr>
            <a:r>
              <a:rPr lang="en-US" dirty="0"/>
              <a:t>In </a:t>
            </a:r>
            <a:r>
              <a:rPr lang="en-US" dirty="0" err="1"/>
              <a:t>questa</a:t>
            </a:r>
            <a:r>
              <a:rPr lang="en-US" dirty="0"/>
              <a:t> </a:t>
            </a:r>
            <a:r>
              <a:rPr lang="en-US" dirty="0" err="1"/>
              <a:t>fase</a:t>
            </a:r>
            <a:r>
              <a:rPr lang="en-US" dirty="0"/>
              <a:t>, la VM è </a:t>
            </a:r>
            <a:r>
              <a:rPr lang="en-US" dirty="0" err="1"/>
              <a:t>sprovvista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di un browser che di un tool per </a:t>
            </a:r>
            <a:r>
              <a:rPr lang="en-US" dirty="0" err="1"/>
              <a:t>reperire</a:t>
            </a:r>
            <a:r>
              <a:rPr lang="en-US" dirty="0"/>
              <a:t> il proprio </a:t>
            </a:r>
            <a:r>
              <a:rPr lang="en-US" dirty="0" err="1"/>
              <a:t>indirizzo</a:t>
            </a:r>
            <a:r>
              <a:rPr lang="en-US" dirty="0"/>
              <a:t> IP, </a:t>
            </a:r>
            <a:r>
              <a:rPr lang="en-US" dirty="0" err="1"/>
              <a:t>entrambi</a:t>
            </a:r>
            <a:r>
              <a:rPr lang="en-US" dirty="0"/>
              <a:t> </a:t>
            </a:r>
            <a:r>
              <a:rPr lang="en-US" dirty="0" err="1"/>
              <a:t>necessari</a:t>
            </a:r>
            <a:r>
              <a:rPr lang="en-US" dirty="0"/>
              <a:t> per </a:t>
            </a:r>
            <a:r>
              <a:rPr lang="en-US" dirty="0" err="1"/>
              <a:t>accedere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dashboard di OpenCTI </a:t>
            </a:r>
            <a:r>
              <a:rPr lang="en-US" dirty="0" err="1"/>
              <a:t>dalla</a:t>
            </a:r>
            <a:r>
              <a:rPr lang="en-US" dirty="0"/>
              <a:t> VM </a:t>
            </a:r>
            <a:r>
              <a:rPr lang="en-US" dirty="0" err="1"/>
              <a:t>stessa</a:t>
            </a:r>
            <a:r>
              <a:rPr lang="en-US" dirty="0"/>
              <a:t>.</a:t>
            </a:r>
            <a:r>
              <a:rPr lang="it-IT" dirty="0"/>
              <a:t> Dunque, per permettere ciò, il successivo step della configurazione consisterà nella loro installazione.</a:t>
            </a:r>
            <a:endParaRPr lang="en-US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5A659AD-5349-4CD6-B7B0-C28B29776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" b="43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21BEE6F1-1AC3-4DC2-8E31-AC83E5BBBBDF}"/>
              </a:ext>
            </a:extLst>
          </p:cNvPr>
          <p:cNvSpPr/>
          <p:nvPr/>
        </p:nvSpPr>
        <p:spPr>
          <a:xfrm>
            <a:off x="6389160" y="3660775"/>
            <a:ext cx="1060978" cy="214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126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6F4DEA-8340-41A6-8953-8837CC279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/>
              <a:t>Installazione</a:t>
            </a:r>
            <a:r>
              <a:rPr lang="en-US" dirty="0"/>
              <a:t> e </a:t>
            </a:r>
            <a:r>
              <a:rPr lang="en-US" dirty="0" err="1"/>
              <a:t>configurazione</a:t>
            </a:r>
            <a:r>
              <a:rPr lang="en-US" dirty="0"/>
              <a:t> di </a:t>
            </a:r>
            <a:r>
              <a:rPr lang="en-US" dirty="0" err="1"/>
              <a:t>OpenCTI</a:t>
            </a:r>
            <a:endParaRPr lang="en-US" dirty="0"/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1B83116E-1912-4BE7-B8E0-EE4632391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4" r="4738"/>
          <a:stretch/>
        </p:blipFill>
        <p:spPr>
          <a:xfrm>
            <a:off x="978483" y="2249486"/>
            <a:ext cx="4122770" cy="369570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9B32A97-8242-4105-A7C3-C488EBFB9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4630" y="2102051"/>
            <a:ext cx="5975030" cy="4095087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algn="just">
              <a:lnSpc>
                <a:spcPct val="110000"/>
              </a:lnSpc>
            </a:pPr>
            <a:r>
              <a:rPr lang="en-US" sz="1400" dirty="0"/>
              <a:t>Per </a:t>
            </a:r>
            <a:r>
              <a:rPr lang="en-US" sz="1400" dirty="0" err="1"/>
              <a:t>installare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componeneti</a:t>
            </a:r>
            <a:r>
              <a:rPr lang="en-US" sz="1400" dirty="0"/>
              <a:t> </a:t>
            </a:r>
            <a:r>
              <a:rPr lang="en-US" sz="1400" dirty="0" err="1"/>
              <a:t>mancanti</a:t>
            </a:r>
            <a:r>
              <a:rPr lang="en-US" sz="1400" dirty="0"/>
              <a:t> è </a:t>
            </a:r>
            <a:r>
              <a:rPr lang="en-US" sz="1400" dirty="0" err="1"/>
              <a:t>sufficiente</a:t>
            </a:r>
            <a:r>
              <a:rPr lang="en-US" sz="1400" dirty="0"/>
              <a:t> </a:t>
            </a:r>
            <a:r>
              <a:rPr lang="en-US" sz="1400" dirty="0" err="1"/>
              <a:t>eseguire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</a:t>
            </a:r>
            <a:r>
              <a:rPr lang="en-US" sz="1400" dirty="0" err="1"/>
              <a:t>seguenti</a:t>
            </a:r>
            <a:r>
              <a:rPr lang="en-US" sz="1400" dirty="0"/>
              <a:t> </a:t>
            </a:r>
            <a:r>
              <a:rPr lang="en-US" sz="1400" dirty="0" err="1"/>
              <a:t>comandi</a:t>
            </a:r>
            <a:r>
              <a:rPr lang="en-US" sz="1400" dirty="0"/>
              <a:t>:</a:t>
            </a:r>
            <a:endParaRPr lang="it-IT" sz="1400" dirty="0"/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apt-get upgrade</a:t>
            </a:r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apt-get update</a:t>
            </a:r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apt install net-tools </a:t>
            </a:r>
            <a:r>
              <a:rPr lang="en-US" sz="1300" dirty="0"/>
              <a:t>(</a:t>
            </a:r>
            <a:r>
              <a:rPr lang="en-US" sz="1300" dirty="0" err="1"/>
              <a:t>consente</a:t>
            </a:r>
            <a:r>
              <a:rPr lang="en-US" sz="1300" dirty="0"/>
              <a:t> di </a:t>
            </a:r>
            <a:r>
              <a:rPr lang="en-US" sz="1300" dirty="0" err="1"/>
              <a:t>utilizzare</a:t>
            </a:r>
            <a:r>
              <a:rPr lang="en-US" sz="1300" dirty="0"/>
              <a:t> il </a:t>
            </a:r>
            <a:r>
              <a:rPr lang="en-US" sz="1300" dirty="0" err="1"/>
              <a:t>comando</a:t>
            </a:r>
            <a:r>
              <a:rPr lang="en-US" sz="1300" dirty="0"/>
              <a:t> </a:t>
            </a:r>
            <a:r>
              <a:rPr lang="en-US" sz="1300" i="1" dirty="0"/>
              <a:t>ifconfig</a:t>
            </a:r>
            <a:r>
              <a:rPr lang="en-US" sz="1300" dirty="0"/>
              <a:t>, </a:t>
            </a:r>
            <a:r>
              <a:rPr lang="en-US" sz="1300" dirty="0" err="1"/>
              <a:t>necessario</a:t>
            </a:r>
            <a:r>
              <a:rPr lang="en-US" sz="1300" dirty="0"/>
              <a:t> per </a:t>
            </a:r>
            <a:r>
              <a:rPr lang="en-US" sz="1300" dirty="0" err="1"/>
              <a:t>ricavare</a:t>
            </a:r>
            <a:r>
              <a:rPr lang="en-US" sz="1300" dirty="0"/>
              <a:t> il proprio </a:t>
            </a:r>
            <a:r>
              <a:rPr lang="en-US" sz="1300" dirty="0" err="1"/>
              <a:t>indirizzo</a:t>
            </a:r>
            <a:r>
              <a:rPr lang="en-US" sz="1300" dirty="0"/>
              <a:t> IP)</a:t>
            </a:r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apt install </a:t>
            </a:r>
            <a:r>
              <a:rPr lang="en-US" sz="1300" i="1" dirty="0" err="1"/>
              <a:t>tasksel</a:t>
            </a:r>
            <a:r>
              <a:rPr lang="en-US" sz="1300" i="1" dirty="0"/>
              <a:t> </a:t>
            </a:r>
            <a:r>
              <a:rPr lang="en-US" sz="1300" dirty="0"/>
              <a:t>(</a:t>
            </a:r>
            <a:r>
              <a:rPr lang="it-IT" sz="1300" dirty="0"/>
              <a:t>necessario per installare una GUI con cui sarà possibile utilizzare un browser, a sua volta necessario per visualizzare la dashboard di </a:t>
            </a:r>
            <a:r>
              <a:rPr lang="it-IT" sz="1300" dirty="0" err="1"/>
              <a:t>OpenCTI</a:t>
            </a:r>
            <a:r>
              <a:rPr lang="en-US" sz="1300" dirty="0"/>
              <a:t>)</a:t>
            </a:r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apt install slim </a:t>
            </a:r>
            <a:r>
              <a:rPr lang="en-US" sz="1300" dirty="0"/>
              <a:t>(display manager per </a:t>
            </a:r>
            <a:r>
              <a:rPr lang="en-US" sz="1300" dirty="0" err="1"/>
              <a:t>poter</a:t>
            </a:r>
            <a:r>
              <a:rPr lang="en-US" sz="1300" dirty="0"/>
              <a:t> </a:t>
            </a:r>
            <a:r>
              <a:rPr lang="en-US" sz="1300" dirty="0" err="1"/>
              <a:t>visualizzare</a:t>
            </a:r>
            <a:r>
              <a:rPr lang="en-US" sz="1300" dirty="0"/>
              <a:t> la GUI)</a:t>
            </a:r>
          </a:p>
          <a:p>
            <a:pPr marL="342900" indent="-228600" algn="just">
              <a:lnSpc>
                <a:spcPct val="110000"/>
              </a:lnSpc>
              <a:buFont typeface="+mj-lt"/>
              <a:buAutoNum type="arabicPeriod"/>
            </a:pPr>
            <a:r>
              <a:rPr lang="en-US" sz="1300" i="1" dirty="0" err="1"/>
              <a:t>sudo</a:t>
            </a:r>
            <a:r>
              <a:rPr lang="en-US" sz="1300" i="1" dirty="0"/>
              <a:t> </a:t>
            </a:r>
            <a:r>
              <a:rPr lang="en-US" sz="1300" i="1" dirty="0" err="1"/>
              <a:t>tasksel</a:t>
            </a:r>
            <a:endParaRPr lang="en-US" sz="1300" i="1" dirty="0"/>
          </a:p>
          <a:p>
            <a:pPr algn="just">
              <a:lnSpc>
                <a:spcPct val="110000"/>
              </a:lnSpc>
            </a:pPr>
            <a:r>
              <a:rPr lang="en-US" sz="1400" dirty="0" err="1"/>
              <a:t>Eseguendo</a:t>
            </a:r>
            <a:r>
              <a:rPr lang="en-US" sz="1400" dirty="0"/>
              <a:t> </a:t>
            </a:r>
            <a:r>
              <a:rPr lang="en-US" sz="1400" dirty="0" err="1"/>
              <a:t>l’ultimo</a:t>
            </a:r>
            <a:r>
              <a:rPr lang="en-US" sz="1400" dirty="0"/>
              <a:t> </a:t>
            </a:r>
            <a:r>
              <a:rPr lang="en-US" sz="1400" dirty="0" err="1"/>
              <a:t>comando</a:t>
            </a:r>
            <a:r>
              <a:rPr lang="en-US" sz="1400" dirty="0"/>
              <a:t> </a:t>
            </a:r>
            <a:r>
              <a:rPr lang="en-US" sz="1400" dirty="0" err="1"/>
              <a:t>comparirà</a:t>
            </a:r>
            <a:r>
              <a:rPr lang="en-US" sz="1400" dirty="0"/>
              <a:t> </a:t>
            </a:r>
            <a:r>
              <a:rPr lang="en-US" sz="1400" dirty="0" err="1"/>
              <a:t>un’interfaccia</a:t>
            </a:r>
            <a:r>
              <a:rPr lang="en-US" sz="1400" dirty="0"/>
              <a:t> </a:t>
            </a:r>
            <a:r>
              <a:rPr lang="en-US" sz="1400" dirty="0" err="1"/>
              <a:t>tramite</a:t>
            </a:r>
            <a:r>
              <a:rPr lang="en-US" sz="1400" dirty="0"/>
              <a:t> la quale </a:t>
            </a:r>
            <a:r>
              <a:rPr lang="en-US" sz="1400" dirty="0" err="1"/>
              <a:t>sarà</a:t>
            </a:r>
            <a:r>
              <a:rPr lang="en-US" sz="1400" dirty="0"/>
              <a:t> </a:t>
            </a:r>
            <a:r>
              <a:rPr lang="en-US" sz="1400" dirty="0" err="1"/>
              <a:t>possibile</a:t>
            </a:r>
            <a:r>
              <a:rPr lang="en-US" sz="1400" dirty="0"/>
              <a:t> </a:t>
            </a:r>
            <a:r>
              <a:rPr lang="en-US" sz="1400" dirty="0" err="1"/>
              <a:t>scegliere</a:t>
            </a:r>
            <a:r>
              <a:rPr lang="en-US" sz="1400" dirty="0"/>
              <a:t> quale GUI </a:t>
            </a:r>
            <a:r>
              <a:rPr lang="en-US" sz="1400" dirty="0" err="1"/>
              <a:t>installare</a:t>
            </a:r>
            <a:r>
              <a:rPr lang="en-US" sz="1400" dirty="0"/>
              <a:t>. Per </a:t>
            </a:r>
            <a:r>
              <a:rPr lang="en-US" sz="1400" dirty="0" err="1"/>
              <a:t>semplicità</a:t>
            </a:r>
            <a:r>
              <a:rPr lang="en-US" sz="1400" dirty="0"/>
              <a:t> è </a:t>
            </a:r>
            <a:r>
              <a:rPr lang="en-US" sz="1400" dirty="0" err="1"/>
              <a:t>stata</a:t>
            </a:r>
            <a:r>
              <a:rPr lang="en-US" sz="1400" dirty="0"/>
              <a:t> </a:t>
            </a:r>
            <a:r>
              <a:rPr lang="en-US" sz="1400" dirty="0" err="1"/>
              <a:t>selezionata</a:t>
            </a:r>
            <a:r>
              <a:rPr lang="en-US" sz="1400" dirty="0"/>
              <a:t> </a:t>
            </a:r>
            <a:r>
              <a:rPr lang="en-US" sz="1400" dirty="0" err="1"/>
              <a:t>l’interfaccia</a:t>
            </a:r>
            <a:r>
              <a:rPr lang="en-US" sz="1400" dirty="0"/>
              <a:t> </a:t>
            </a:r>
            <a:r>
              <a:rPr lang="en-US" sz="1400" dirty="0" err="1"/>
              <a:t>più</a:t>
            </a:r>
            <a:r>
              <a:rPr lang="en-US" sz="1400" dirty="0"/>
              <a:t> </a:t>
            </a:r>
            <a:r>
              <a:rPr lang="en-US" sz="1400" dirty="0" err="1"/>
              <a:t>essenziale</a:t>
            </a:r>
            <a:r>
              <a:rPr lang="en-US" sz="1400" dirty="0"/>
              <a:t> </a:t>
            </a:r>
            <a:r>
              <a:rPr lang="en-US" sz="1400" dirty="0" err="1"/>
              <a:t>disponibile</a:t>
            </a:r>
            <a:r>
              <a:rPr lang="en-US" sz="1400" dirty="0"/>
              <a:t>, ossia Ubuntu Desktop.</a:t>
            </a:r>
          </a:p>
          <a:p>
            <a:pPr algn="just">
              <a:lnSpc>
                <a:spcPct val="110000"/>
              </a:lnSpc>
            </a:pPr>
            <a:r>
              <a:rPr lang="en-US" sz="1400" dirty="0"/>
              <a:t>Al </a:t>
            </a:r>
            <a:r>
              <a:rPr lang="en-US" sz="1400" dirty="0" err="1"/>
              <a:t>termine</a:t>
            </a:r>
            <a:r>
              <a:rPr lang="en-US" sz="1400" dirty="0"/>
              <a:t> </a:t>
            </a:r>
            <a:r>
              <a:rPr lang="en-US" sz="1400" dirty="0" err="1"/>
              <a:t>dell’installazione</a:t>
            </a:r>
            <a:r>
              <a:rPr lang="en-US" sz="1400" dirty="0"/>
              <a:t> </a:t>
            </a:r>
            <a:r>
              <a:rPr lang="en-US" sz="1400" dirty="0" err="1"/>
              <a:t>bisognerà</a:t>
            </a:r>
            <a:r>
              <a:rPr lang="en-US" sz="1400" dirty="0"/>
              <a:t> </a:t>
            </a:r>
            <a:r>
              <a:rPr lang="en-US" sz="1400" dirty="0" err="1"/>
              <a:t>riavviare</a:t>
            </a:r>
            <a:r>
              <a:rPr lang="en-US" sz="1400" dirty="0"/>
              <a:t> la VM.</a:t>
            </a:r>
          </a:p>
          <a:p>
            <a:pPr algn="just">
              <a:lnSpc>
                <a:spcPct val="110000"/>
              </a:lnSpc>
            </a:pPr>
            <a:r>
              <a:rPr lang="en-US" sz="1400" dirty="0"/>
              <a:t>Da </a:t>
            </a:r>
            <a:r>
              <a:rPr lang="en-US" sz="1400" dirty="0" err="1"/>
              <a:t>questo</a:t>
            </a:r>
            <a:r>
              <a:rPr lang="en-US" sz="1400" dirty="0"/>
              <a:t> </a:t>
            </a:r>
            <a:r>
              <a:rPr lang="en-US" sz="1400" dirty="0" err="1"/>
              <a:t>momento</a:t>
            </a:r>
            <a:r>
              <a:rPr lang="en-US" sz="1400" dirty="0"/>
              <a:t> in poi, </a:t>
            </a:r>
            <a:r>
              <a:rPr lang="en-US" sz="1400" dirty="0" err="1"/>
              <a:t>ogni</a:t>
            </a:r>
            <a:r>
              <a:rPr lang="en-US" sz="1400" dirty="0"/>
              <a:t> volta che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avvierà</a:t>
            </a:r>
            <a:r>
              <a:rPr lang="en-US" sz="1400" dirty="0"/>
              <a:t> la VM, </a:t>
            </a:r>
            <a:r>
              <a:rPr lang="en-US" sz="1400" dirty="0" err="1"/>
              <a:t>verrà</a:t>
            </a:r>
            <a:r>
              <a:rPr lang="en-US" sz="1400" dirty="0"/>
              <a:t> </a:t>
            </a:r>
            <a:r>
              <a:rPr lang="en-US" sz="1400" dirty="0" err="1"/>
              <a:t>effettuato</a:t>
            </a:r>
            <a:r>
              <a:rPr lang="en-US" sz="1400" dirty="0"/>
              <a:t> </a:t>
            </a:r>
            <a:r>
              <a:rPr lang="en-US" sz="1400" dirty="0" err="1"/>
              <a:t>l’accesso</a:t>
            </a:r>
            <a:r>
              <a:rPr lang="en-US" sz="1400" dirty="0"/>
              <a:t> ad Ubuntu </a:t>
            </a:r>
            <a:r>
              <a:rPr lang="en-US" sz="1400" dirty="0" err="1"/>
              <a:t>automaticamente</a:t>
            </a:r>
            <a:r>
              <a:rPr lang="en-US" sz="1400" dirty="0"/>
              <a:t> </a:t>
            </a:r>
            <a:r>
              <a:rPr lang="en-US" sz="1400" dirty="0" err="1"/>
              <a:t>tramite</a:t>
            </a:r>
            <a:r>
              <a:rPr lang="en-US" sz="1400" dirty="0"/>
              <a:t> la GUI e non </a:t>
            </a:r>
            <a:r>
              <a:rPr lang="en-US" sz="1400" dirty="0" err="1"/>
              <a:t>più</a:t>
            </a:r>
            <a:r>
              <a:rPr lang="en-US" sz="1400" dirty="0"/>
              <a:t> </a:t>
            </a:r>
            <a:r>
              <a:rPr lang="en-US" sz="1400" dirty="0" err="1"/>
              <a:t>dalla</a:t>
            </a:r>
            <a:r>
              <a:rPr lang="en-US" sz="1400" dirty="0"/>
              <a:t> shell di </a:t>
            </a:r>
            <a:r>
              <a:rPr lang="en-US" sz="1400" dirty="0" err="1"/>
              <a:t>comando</a:t>
            </a:r>
            <a:r>
              <a:rPr lang="en-US" sz="1400" dirty="0"/>
              <a:t>.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C76108BB-5AFE-4EBB-BBAE-B5CCD9C16575}"/>
              </a:ext>
            </a:extLst>
          </p:cNvPr>
          <p:cNvCxnSpPr>
            <a:cxnSpLocks/>
          </p:cNvCxnSpPr>
          <p:nvPr/>
        </p:nvCxnSpPr>
        <p:spPr>
          <a:xfrm flipH="1">
            <a:off x="2095504" y="4596063"/>
            <a:ext cx="3275393" cy="9023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tangolo 49">
            <a:extLst>
              <a:ext uri="{FF2B5EF4-FFF2-40B4-BE49-F238E27FC236}">
                <a16:creationId xmlns:a16="http://schemas.microsoft.com/office/drawing/2014/main" id="{636C56C4-304D-4339-ADC1-EC09A0E2E5AC}"/>
              </a:ext>
            </a:extLst>
          </p:cNvPr>
          <p:cNvSpPr/>
          <p:nvPr/>
        </p:nvSpPr>
        <p:spPr>
          <a:xfrm>
            <a:off x="1221370" y="4635103"/>
            <a:ext cx="826505" cy="113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41636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2518</TotalTime>
  <Words>2193</Words>
  <Application>Microsoft Office PowerPoint</Application>
  <PresentationFormat>Widescreen</PresentationFormat>
  <Paragraphs>198</Paragraphs>
  <Slides>52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52</vt:i4>
      </vt:variant>
    </vt:vector>
  </HeadingPairs>
  <TitlesOfParts>
    <vt:vector size="60" baseType="lpstr">
      <vt:lpstr>Arial</vt:lpstr>
      <vt:lpstr>Century Gothic</vt:lpstr>
      <vt:lpstr>Consolas</vt:lpstr>
      <vt:lpstr>Times New Roman</vt:lpstr>
      <vt:lpstr>TW Cen MT</vt:lpstr>
      <vt:lpstr>TW Cen MT</vt:lpstr>
      <vt:lpstr>Wingdings</vt:lpstr>
      <vt:lpstr>Circuito</vt:lpstr>
      <vt:lpstr>Piattaforma OpenCTI</vt:lpstr>
      <vt:lpstr>TASK I</vt:lpstr>
      <vt:lpstr>OPEN cyber threat intelligence platform</vt:lpstr>
      <vt:lpstr>Funzionalità principali</vt:lpstr>
      <vt:lpstr>Presentazione standard di PowerPoint</vt:lpstr>
      <vt:lpstr>Installazione e configurazione di OpenCTI</vt:lpstr>
      <vt:lpstr>Installazione e configurazione di OpenCTI</vt:lpstr>
      <vt:lpstr>Installazione e configurazione di OpenCTI</vt:lpstr>
      <vt:lpstr>Installazione e configurazione di OpenCTI</vt:lpstr>
      <vt:lpstr>Installazione e configurazione di OpenCTI</vt:lpstr>
      <vt:lpstr>Installazione e configurazione di OpenCTI</vt:lpstr>
      <vt:lpstr>Installazione e configurazione di OpenCTI</vt:lpstr>
      <vt:lpstr>Installazione e configurazione di OpenCTI</vt:lpstr>
      <vt:lpstr>clients</vt:lpstr>
      <vt:lpstr>Client in Python</vt:lpstr>
      <vt:lpstr>Connettori OpenCTI</vt:lpstr>
      <vt:lpstr>Presentazione standard di PowerPoint</vt:lpstr>
      <vt:lpstr>Presentazione standard di PowerPoint</vt:lpstr>
      <vt:lpstr>TASK II</vt:lpstr>
      <vt:lpstr>CONFIGURAZIONE DEI CONNETTORI</vt:lpstr>
      <vt:lpstr>CONFIGURAZIONE DEI CONNETTORI</vt:lpstr>
      <vt:lpstr>CONFIGURAZIONE DEI CONNETTORI</vt:lpstr>
      <vt:lpstr>CONFIGURAZIONE DEI CONNETTORI</vt:lpstr>
      <vt:lpstr>CONFIGURAZIONE TRAMITE CONTAINER DOCKER VS Manuale</vt:lpstr>
      <vt:lpstr>CONFIGURAZIONE DEI CONNETTORI</vt:lpstr>
      <vt:lpstr>Workers</vt:lpstr>
      <vt:lpstr>CUSTOM CONNECTORs</vt:lpstr>
      <vt:lpstr>Configurazione connettore Anyrun (1/2)</vt:lpstr>
      <vt:lpstr>Configurazione connettore Anyrun (2/2)</vt:lpstr>
      <vt:lpstr>Sviluppo connettore Anyrun (1/5)</vt:lpstr>
      <vt:lpstr>Sviluppo connettore Anyrun (2/5)</vt:lpstr>
      <vt:lpstr>Sviluppo connettore Anyrun (3/5)</vt:lpstr>
      <vt:lpstr>Presentazione standard di PowerPoint</vt:lpstr>
      <vt:lpstr>Sviluppo connettore Anyrun (5/5)</vt:lpstr>
      <vt:lpstr>testing connettore ANyrun (1/3)</vt:lpstr>
      <vt:lpstr>testing connettore Anyrun (2/3)</vt:lpstr>
      <vt:lpstr>testing connettore Anyrun (3/3)</vt:lpstr>
      <vt:lpstr>Configurazione connettore TRENDMICRO(1/2) </vt:lpstr>
      <vt:lpstr>Configurazione connettore TRENDMICRO(2/2) </vt:lpstr>
      <vt:lpstr>Sviluppo connettore TRENDMICRO (1/5)</vt:lpstr>
      <vt:lpstr>Sviluppo connettore TRENDMICRO (2/5)</vt:lpstr>
      <vt:lpstr>Sviluppo connettore TRENDMICRO (3/5)</vt:lpstr>
      <vt:lpstr>Sviluppo connettore TRENDMICRO (4/5)</vt:lpstr>
      <vt:lpstr>Sviluppo connettore TRENDMICRO (5/5)</vt:lpstr>
      <vt:lpstr>testing connettore TRENDMICRO (1/4)</vt:lpstr>
      <vt:lpstr>testing connettore TRENDMICRO (2/4)</vt:lpstr>
      <vt:lpstr>testing connettore TRENDMICRO (3/4)</vt:lpstr>
      <vt:lpstr>testing connettore TRENDMICRO (4/4)</vt:lpstr>
      <vt:lpstr>Export dei dati</vt:lpstr>
      <vt:lpstr>TASK III</vt:lpstr>
      <vt:lpstr>Documentazione</vt:lpstr>
      <vt:lpstr>Fine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Sicurezza delle Reti e dei Sistemi Software</dc:title>
  <dc:creator>Pietro Vitagliano</dc:creator>
  <cp:lastModifiedBy>Pietro Vitagliano</cp:lastModifiedBy>
  <cp:revision>371</cp:revision>
  <dcterms:created xsi:type="dcterms:W3CDTF">2021-11-13T19:09:59Z</dcterms:created>
  <dcterms:modified xsi:type="dcterms:W3CDTF">2021-12-25T00:37:20Z</dcterms:modified>
</cp:coreProperties>
</file>